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drawings/drawing1.xml" ContentType="application/vnd.openxmlformats-officedocument.drawingml.chartshape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8" r:id="rId2"/>
    <p:sldId id="257" r:id="rId3"/>
    <p:sldId id="259" r:id="rId4"/>
    <p:sldId id="322" r:id="rId5"/>
    <p:sldId id="306" r:id="rId6"/>
    <p:sldId id="264" r:id="rId7"/>
    <p:sldId id="274" r:id="rId8"/>
    <p:sldId id="276" r:id="rId9"/>
    <p:sldId id="272" r:id="rId10"/>
    <p:sldId id="312" r:id="rId11"/>
    <p:sldId id="287" r:id="rId12"/>
    <p:sldId id="268" r:id="rId13"/>
    <p:sldId id="293" r:id="rId14"/>
    <p:sldId id="313" r:id="rId15"/>
    <p:sldId id="314" r:id="rId16"/>
    <p:sldId id="317" r:id="rId17"/>
    <p:sldId id="290" r:id="rId18"/>
    <p:sldId id="291" r:id="rId19"/>
    <p:sldId id="299" r:id="rId20"/>
    <p:sldId id="292" r:id="rId21"/>
    <p:sldId id="277" r:id="rId22"/>
    <p:sldId id="282" r:id="rId23"/>
    <p:sldId id="318" r:id="rId24"/>
    <p:sldId id="319" r:id="rId25"/>
    <p:sldId id="320" r:id="rId26"/>
    <p:sldId id="307" r:id="rId27"/>
    <p:sldId id="298" r:id="rId28"/>
    <p:sldId id="284" r:id="rId29"/>
    <p:sldId id="315" r:id="rId30"/>
    <p:sldId id="316" r:id="rId31"/>
    <p:sldId id="309" r:id="rId3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4191" autoAdjust="0"/>
    <p:restoredTop sz="92793" autoAdjust="0"/>
  </p:normalViewPr>
  <p:slideViewPr>
    <p:cSldViewPr snapToGrid="0">
      <p:cViewPr varScale="1">
        <p:scale>
          <a:sx n="67" d="100"/>
          <a:sy n="67" d="100"/>
        </p:scale>
        <p:origin x="66" y="174"/>
      </p:cViewPr>
      <p:guideLst/>
    </p:cSldViewPr>
  </p:slideViewPr>
  <p:notesTextViewPr>
    <p:cViewPr>
      <p:scale>
        <a:sx n="200" d="100"/>
        <a:sy n="200" d="100"/>
      </p:scale>
      <p:origin x="0" y="0"/>
    </p:cViewPr>
  </p:notesTextViewPr>
  <p:notesViewPr>
    <p:cSldViewPr snapToGrid="0">
      <p:cViewPr varScale="1">
        <p:scale>
          <a:sx n="56" d="100"/>
          <a:sy n="56" d="100"/>
        </p:scale>
        <p:origin x="2832"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embeddings/oleObject2.bin"/></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chartUserShapes" Target="../drawings/drawing1.xml"/><Relationship Id="rId4" Type="http://schemas.openxmlformats.org/officeDocument/2006/relationships/oleObject" Target="../embeddings/oleObject3.bin"/></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991283023928579"/>
          <c:y val="6.1366806136680614E-2"/>
          <c:w val="0.84113339847117652"/>
          <c:h val="0.72622936777254321"/>
        </c:manualLayout>
      </c:layout>
      <c:areaChart>
        <c:grouping val="stacked"/>
        <c:varyColors val="0"/>
        <c:ser>
          <c:idx val="0"/>
          <c:order val="0"/>
          <c:tx>
            <c:strRef>
              <c:f>[FiguresCompilation.xlsx]DomesticMarket!$D$23</c:f>
              <c:strCache>
                <c:ptCount val="1"/>
                <c:pt idx="0">
                  <c:v>Rest of US</c:v>
                </c:pt>
              </c:strCache>
            </c:strRef>
          </c:tx>
          <c:spPr>
            <a:solidFill>
              <a:schemeClr val="accent1"/>
            </a:solidFill>
            <a:ln>
              <a:noFill/>
            </a:ln>
            <a:effectLst/>
          </c:spPr>
          <c:cat>
            <c:numRef>
              <c:f>[FiguresCompilation.xlsx]DomesticMarket!$C$24:$C$61</c:f>
              <c:numCache>
                <c:formatCode>General</c:formatCode>
                <c:ptCount val="38"/>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numCache>
            </c:numRef>
          </c:cat>
          <c:val>
            <c:numRef>
              <c:f>[FiguresCompilation.xlsx]DomesticMarket!$D$24:$D$61</c:f>
              <c:numCache>
                <c:formatCode>General</c:formatCode>
                <c:ptCount val="38"/>
                <c:pt idx="0">
                  <c:v>1.759999999999998</c:v>
                </c:pt>
                <c:pt idx="1">
                  <c:v>1.759999999999998</c:v>
                </c:pt>
                <c:pt idx="2">
                  <c:v>1.3500000000000014</c:v>
                </c:pt>
                <c:pt idx="3">
                  <c:v>1.3499999999999979</c:v>
                </c:pt>
                <c:pt idx="4">
                  <c:v>1.3499999999999979</c:v>
                </c:pt>
                <c:pt idx="5">
                  <c:v>0.98499999999999943</c:v>
                </c:pt>
                <c:pt idx="6">
                  <c:v>0.96000000000000085</c:v>
                </c:pt>
                <c:pt idx="7">
                  <c:v>0.96000000000000085</c:v>
                </c:pt>
                <c:pt idx="8">
                  <c:v>0.96000000000000085</c:v>
                </c:pt>
                <c:pt idx="9">
                  <c:v>1</c:v>
                </c:pt>
                <c:pt idx="10">
                  <c:v>1.0949999999999989</c:v>
                </c:pt>
                <c:pt idx="11">
                  <c:v>1.0500000000000007</c:v>
                </c:pt>
                <c:pt idx="12">
                  <c:v>1.0949999999999989</c:v>
                </c:pt>
                <c:pt idx="13">
                  <c:v>1.0949999999999989</c:v>
                </c:pt>
                <c:pt idx="14">
                  <c:v>1.0949999999999989</c:v>
                </c:pt>
                <c:pt idx="15">
                  <c:v>1.0949999999999989</c:v>
                </c:pt>
                <c:pt idx="16">
                  <c:v>1.115000000000002</c:v>
                </c:pt>
                <c:pt idx="17">
                  <c:v>0.99999999999999645</c:v>
                </c:pt>
                <c:pt idx="18">
                  <c:v>1</c:v>
                </c:pt>
                <c:pt idx="19">
                  <c:v>1.0000000000000036</c:v>
                </c:pt>
                <c:pt idx="20">
                  <c:v>1.0000000000000036</c:v>
                </c:pt>
                <c:pt idx="21">
                  <c:v>1.0250000000000021</c:v>
                </c:pt>
                <c:pt idx="22">
                  <c:v>1.0250000000000021</c:v>
                </c:pt>
                <c:pt idx="23">
                  <c:v>1.0249999999999986</c:v>
                </c:pt>
                <c:pt idx="24">
                  <c:v>1.0249999999999986</c:v>
                </c:pt>
                <c:pt idx="25">
                  <c:v>1.0250000000000021</c:v>
                </c:pt>
                <c:pt idx="26">
                  <c:v>1.0250000000000021</c:v>
                </c:pt>
                <c:pt idx="27">
                  <c:v>1.0249999999999986</c:v>
                </c:pt>
                <c:pt idx="28">
                  <c:v>1.0250000000000021</c:v>
                </c:pt>
                <c:pt idx="29">
                  <c:v>1.0250000000000021</c:v>
                </c:pt>
                <c:pt idx="30">
                  <c:v>1.0250000000000021</c:v>
                </c:pt>
                <c:pt idx="31">
                  <c:v>1.0250000000000021</c:v>
                </c:pt>
                <c:pt idx="32">
                  <c:v>1.0250000000000021</c:v>
                </c:pt>
                <c:pt idx="33">
                  <c:v>1.0249999999999986</c:v>
                </c:pt>
                <c:pt idx="34">
                  <c:v>1.024999999999995</c:v>
                </c:pt>
                <c:pt idx="35">
                  <c:v>1.0249999999999986</c:v>
                </c:pt>
                <c:pt idx="36">
                  <c:v>1.0249999999999986</c:v>
                </c:pt>
                <c:pt idx="37">
                  <c:v>1.0549999999999962</c:v>
                </c:pt>
              </c:numCache>
            </c:numRef>
          </c:val>
          <c:extLst xmlns:c16r2="http://schemas.microsoft.com/office/drawing/2015/06/chart">
            <c:ext xmlns:c16="http://schemas.microsoft.com/office/drawing/2014/chart" uri="{C3380CC4-5D6E-409C-BE32-E72D297353CC}">
              <c16:uniqueId val="{00000000-4790-4571-8CD2-654BB7F97FC0}"/>
            </c:ext>
          </c:extLst>
        </c:ser>
        <c:ser>
          <c:idx val="1"/>
          <c:order val="1"/>
          <c:tx>
            <c:strRef>
              <c:f>[FiguresCompilation.xlsx]DomesticMarket!$E$23</c:f>
              <c:strCache>
                <c:ptCount val="1"/>
                <c:pt idx="0">
                  <c:v>Texas</c:v>
                </c:pt>
              </c:strCache>
            </c:strRef>
          </c:tx>
          <c:spPr>
            <a:solidFill>
              <a:schemeClr val="accent2"/>
            </a:solidFill>
            <a:ln w="25400">
              <a:noFill/>
            </a:ln>
            <a:effectLst/>
          </c:spPr>
          <c:cat>
            <c:numRef>
              <c:f>[FiguresCompilation.xlsx]DomesticMarket!$C$24:$C$61</c:f>
              <c:numCache>
                <c:formatCode>General</c:formatCode>
                <c:ptCount val="38"/>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numCache>
            </c:numRef>
          </c:cat>
          <c:val>
            <c:numRef>
              <c:f>[FiguresCompilation.xlsx]DomesticMarket!$E$24:$E$61</c:f>
              <c:numCache>
                <c:formatCode>General</c:formatCode>
                <c:ptCount val="38"/>
                <c:pt idx="0">
                  <c:v>12.065</c:v>
                </c:pt>
                <c:pt idx="1">
                  <c:v>12.450000000000001</c:v>
                </c:pt>
                <c:pt idx="2">
                  <c:v>12.315</c:v>
                </c:pt>
                <c:pt idx="3">
                  <c:v>12.370000000000001</c:v>
                </c:pt>
                <c:pt idx="4">
                  <c:v>11.99</c:v>
                </c:pt>
                <c:pt idx="5">
                  <c:v>11.56</c:v>
                </c:pt>
                <c:pt idx="6">
                  <c:v>11.595000000000001</c:v>
                </c:pt>
                <c:pt idx="7">
                  <c:v>11.645</c:v>
                </c:pt>
                <c:pt idx="8">
                  <c:v>11.69</c:v>
                </c:pt>
                <c:pt idx="9">
                  <c:v>12.135</c:v>
                </c:pt>
                <c:pt idx="10">
                  <c:v>12.595000000000001</c:v>
                </c:pt>
                <c:pt idx="11">
                  <c:v>13.530000000000001</c:v>
                </c:pt>
                <c:pt idx="12">
                  <c:v>14.365</c:v>
                </c:pt>
                <c:pt idx="13">
                  <c:v>14.48</c:v>
                </c:pt>
                <c:pt idx="14">
                  <c:v>15.1</c:v>
                </c:pt>
                <c:pt idx="15">
                  <c:v>16.425000000000001</c:v>
                </c:pt>
                <c:pt idx="16">
                  <c:v>16.95</c:v>
                </c:pt>
                <c:pt idx="17">
                  <c:v>17.240000000000002</c:v>
                </c:pt>
                <c:pt idx="18">
                  <c:v>18.420000000000002</c:v>
                </c:pt>
                <c:pt idx="19">
                  <c:v>18.684999999999999</c:v>
                </c:pt>
                <c:pt idx="20">
                  <c:v>19.2</c:v>
                </c:pt>
                <c:pt idx="21">
                  <c:v>19.309999999999999</c:v>
                </c:pt>
                <c:pt idx="22">
                  <c:v>20.434999999999999</c:v>
                </c:pt>
                <c:pt idx="23">
                  <c:v>20.03</c:v>
                </c:pt>
                <c:pt idx="24">
                  <c:v>20.795000000000002</c:v>
                </c:pt>
                <c:pt idx="25">
                  <c:v>19.965</c:v>
                </c:pt>
                <c:pt idx="26">
                  <c:v>20.09</c:v>
                </c:pt>
                <c:pt idx="27">
                  <c:v>19.805</c:v>
                </c:pt>
                <c:pt idx="28">
                  <c:v>20.234999999999999</c:v>
                </c:pt>
                <c:pt idx="29">
                  <c:v>19.324999999999999</c:v>
                </c:pt>
                <c:pt idx="30">
                  <c:v>18.22</c:v>
                </c:pt>
                <c:pt idx="31">
                  <c:v>18.7</c:v>
                </c:pt>
                <c:pt idx="32">
                  <c:v>18.7</c:v>
                </c:pt>
                <c:pt idx="33">
                  <c:v>18.765000000000001</c:v>
                </c:pt>
                <c:pt idx="34">
                  <c:v>19.240000000000002</c:v>
                </c:pt>
                <c:pt idx="35">
                  <c:v>19.62</c:v>
                </c:pt>
                <c:pt idx="36">
                  <c:v>19.64</c:v>
                </c:pt>
                <c:pt idx="37">
                  <c:v>20.885000000000002</c:v>
                </c:pt>
              </c:numCache>
            </c:numRef>
          </c:val>
          <c:extLst xmlns:c16r2="http://schemas.microsoft.com/office/drawing/2015/06/chart">
            <c:ext xmlns:c16="http://schemas.microsoft.com/office/drawing/2014/chart" uri="{C3380CC4-5D6E-409C-BE32-E72D297353CC}">
              <c16:uniqueId val="{00000001-4790-4571-8CD2-654BB7F97FC0}"/>
            </c:ext>
          </c:extLst>
        </c:ser>
        <c:ser>
          <c:idx val="2"/>
          <c:order val="2"/>
          <c:tx>
            <c:strRef>
              <c:f>[FiguresCompilation.xlsx]DomesticMarket!$F$23</c:f>
              <c:strCache>
                <c:ptCount val="1"/>
                <c:pt idx="0">
                  <c:v>Louisiana</c:v>
                </c:pt>
              </c:strCache>
            </c:strRef>
          </c:tx>
          <c:spPr>
            <a:solidFill>
              <a:schemeClr val="accent3"/>
            </a:solidFill>
            <a:ln w="25400">
              <a:noFill/>
            </a:ln>
            <a:effectLst/>
          </c:spPr>
          <c:cat>
            <c:numRef>
              <c:f>[FiguresCompilation.xlsx]DomesticMarket!$C$24:$C$61</c:f>
              <c:numCache>
                <c:formatCode>General</c:formatCode>
                <c:ptCount val="38"/>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numCache>
            </c:numRef>
          </c:cat>
          <c:val>
            <c:numRef>
              <c:f>[FiguresCompilation.xlsx]DomesticMarket!$F$24:$F$61</c:f>
              <c:numCache>
                <c:formatCode>General</c:formatCode>
                <c:ptCount val="38"/>
                <c:pt idx="0">
                  <c:v>3.74</c:v>
                </c:pt>
                <c:pt idx="1">
                  <c:v>3.81</c:v>
                </c:pt>
                <c:pt idx="2">
                  <c:v>4.1749999999999998</c:v>
                </c:pt>
                <c:pt idx="3">
                  <c:v>4.1050000000000004</c:v>
                </c:pt>
                <c:pt idx="4">
                  <c:v>3.9550000000000001</c:v>
                </c:pt>
                <c:pt idx="5">
                  <c:v>3.9650000000000003</c:v>
                </c:pt>
                <c:pt idx="6">
                  <c:v>3.94</c:v>
                </c:pt>
                <c:pt idx="7">
                  <c:v>4.1970000000000001</c:v>
                </c:pt>
                <c:pt idx="8">
                  <c:v>4.4270000000000005</c:v>
                </c:pt>
                <c:pt idx="9">
                  <c:v>4.53</c:v>
                </c:pt>
                <c:pt idx="10">
                  <c:v>4.6450000000000005</c:v>
                </c:pt>
                <c:pt idx="11">
                  <c:v>5.1440000000000001</c:v>
                </c:pt>
                <c:pt idx="12">
                  <c:v>5.3890000000000002</c:v>
                </c:pt>
                <c:pt idx="13">
                  <c:v>5.4790000000000001</c:v>
                </c:pt>
                <c:pt idx="14">
                  <c:v>5.5540000000000003</c:v>
                </c:pt>
                <c:pt idx="15">
                  <c:v>5.585</c:v>
                </c:pt>
                <c:pt idx="16">
                  <c:v>5.6890000000000001</c:v>
                </c:pt>
                <c:pt idx="17">
                  <c:v>5.9690000000000003</c:v>
                </c:pt>
                <c:pt idx="18">
                  <c:v>6.3239999999999998</c:v>
                </c:pt>
                <c:pt idx="19">
                  <c:v>6.7090000000000005</c:v>
                </c:pt>
                <c:pt idx="20">
                  <c:v>7.0140000000000002</c:v>
                </c:pt>
                <c:pt idx="21">
                  <c:v>6.8650000000000002</c:v>
                </c:pt>
                <c:pt idx="22">
                  <c:v>7.25</c:v>
                </c:pt>
                <c:pt idx="23">
                  <c:v>7.28</c:v>
                </c:pt>
                <c:pt idx="24">
                  <c:v>7.3500000000000005</c:v>
                </c:pt>
                <c:pt idx="25">
                  <c:v>7.41</c:v>
                </c:pt>
                <c:pt idx="26">
                  <c:v>7.07</c:v>
                </c:pt>
                <c:pt idx="27">
                  <c:v>7.1150000000000002</c:v>
                </c:pt>
                <c:pt idx="28">
                  <c:v>7.16</c:v>
                </c:pt>
                <c:pt idx="29">
                  <c:v>7.1029999999999998</c:v>
                </c:pt>
                <c:pt idx="30">
                  <c:v>6.61</c:v>
                </c:pt>
                <c:pt idx="31">
                  <c:v>6.61</c:v>
                </c:pt>
                <c:pt idx="32">
                  <c:v>6.6150000000000002</c:v>
                </c:pt>
                <c:pt idx="33">
                  <c:v>6.71</c:v>
                </c:pt>
                <c:pt idx="34">
                  <c:v>6.49</c:v>
                </c:pt>
                <c:pt idx="35">
                  <c:v>7.15</c:v>
                </c:pt>
                <c:pt idx="36">
                  <c:v>7.5200000000000005</c:v>
                </c:pt>
                <c:pt idx="37">
                  <c:v>7.76</c:v>
                </c:pt>
              </c:numCache>
            </c:numRef>
          </c:val>
          <c:extLst xmlns:c16r2="http://schemas.microsoft.com/office/drawing/2015/06/chart">
            <c:ext xmlns:c16="http://schemas.microsoft.com/office/drawing/2014/chart" uri="{C3380CC4-5D6E-409C-BE32-E72D297353CC}">
              <c16:uniqueId val="{00000002-4790-4571-8CD2-654BB7F97FC0}"/>
            </c:ext>
          </c:extLst>
        </c:ser>
        <c:ser>
          <c:idx val="3"/>
          <c:order val="3"/>
          <c:tx>
            <c:strRef>
              <c:f>[FiguresCompilation.xlsx]DomesticMarket!$G$23</c:f>
              <c:strCache>
                <c:ptCount val="1"/>
                <c:pt idx="0">
                  <c:v>Appalachia</c:v>
                </c:pt>
              </c:strCache>
            </c:strRef>
          </c:tx>
          <c:spPr>
            <a:solidFill>
              <a:schemeClr val="accent4"/>
            </a:solidFill>
            <a:ln w="25400">
              <a:noFill/>
            </a:ln>
            <a:effectLst/>
          </c:spPr>
          <c:cat>
            <c:numRef>
              <c:f>[FiguresCompilation.xlsx]DomesticMarket!$C$24:$C$61</c:f>
              <c:numCache>
                <c:formatCode>General</c:formatCode>
                <c:ptCount val="38"/>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numCache>
            </c:numRef>
          </c:cat>
          <c:val>
            <c:numRef>
              <c:f>[FiguresCompilation.xlsx]DomesticMarket!$G$24:$G$61</c:f>
              <c:numCache>
                <c:formatCode>General</c:formatCode>
                <c:ptCount val="38"/>
                <c:pt idx="0">
                  <c:v>0.315</c:v>
                </c:pt>
                <c:pt idx="1">
                  <c:v>0.315</c:v>
                </c:pt>
                <c:pt idx="2">
                  <c:v>0.315</c:v>
                </c:pt>
                <c:pt idx="3">
                  <c:v>0.315</c:v>
                </c:pt>
                <c:pt idx="4">
                  <c:v>0.315</c:v>
                </c:pt>
                <c:pt idx="5">
                  <c:v>0.315</c:v>
                </c:pt>
                <c:pt idx="6">
                  <c:v>0.3</c:v>
                </c:pt>
                <c:pt idx="7">
                  <c:v>0.315</c:v>
                </c:pt>
                <c:pt idx="8">
                  <c:v>0.28999999999999998</c:v>
                </c:pt>
                <c:pt idx="9">
                  <c:v>0.315</c:v>
                </c:pt>
                <c:pt idx="10">
                  <c:v>0.315</c:v>
                </c:pt>
                <c:pt idx="11">
                  <c:v>0.315</c:v>
                </c:pt>
                <c:pt idx="12">
                  <c:v>0.315</c:v>
                </c:pt>
                <c:pt idx="13">
                  <c:v>0.315</c:v>
                </c:pt>
                <c:pt idx="14">
                  <c:v>0.315</c:v>
                </c:pt>
                <c:pt idx="15">
                  <c:v>0.315</c:v>
                </c:pt>
                <c:pt idx="16">
                  <c:v>0.32</c:v>
                </c:pt>
                <c:pt idx="17">
                  <c:v>0.32500000000000001</c:v>
                </c:pt>
                <c:pt idx="18">
                  <c:v>0.32500000000000001</c:v>
                </c:pt>
                <c:pt idx="19">
                  <c:v>0.32500000000000001</c:v>
                </c:pt>
                <c:pt idx="20">
                  <c:v>0.32500000000000001</c:v>
                </c:pt>
                <c:pt idx="21">
                  <c:v>0.34</c:v>
                </c:pt>
                <c:pt idx="22">
                  <c:v>0.30499999999999999</c:v>
                </c:pt>
                <c:pt idx="23">
                  <c:v>0.30499999999999999</c:v>
                </c:pt>
                <c:pt idx="24">
                  <c:v>0.30499999999999999</c:v>
                </c:pt>
                <c:pt idx="25">
                  <c:v>0.30499999999999999</c:v>
                </c:pt>
                <c:pt idx="26">
                  <c:v>0.30499999999999999</c:v>
                </c:pt>
                <c:pt idx="27">
                  <c:v>0.30499999999999999</c:v>
                </c:pt>
                <c:pt idx="28">
                  <c:v>0.30499999999999999</c:v>
                </c:pt>
                <c:pt idx="29">
                  <c:v>0.245</c:v>
                </c:pt>
                <c:pt idx="30">
                  <c:v>0.19500000000000001</c:v>
                </c:pt>
                <c:pt idx="31">
                  <c:v>0.19500000000000001</c:v>
                </c:pt>
                <c:pt idx="32">
                  <c:v>0.19500000000000001</c:v>
                </c:pt>
                <c:pt idx="33">
                  <c:v>0.19500000000000001</c:v>
                </c:pt>
                <c:pt idx="34">
                  <c:v>0.26</c:v>
                </c:pt>
                <c:pt idx="35">
                  <c:v>0.28500000000000003</c:v>
                </c:pt>
                <c:pt idx="36">
                  <c:v>0.28500000000000003</c:v>
                </c:pt>
                <c:pt idx="37">
                  <c:v>0.315</c:v>
                </c:pt>
              </c:numCache>
            </c:numRef>
          </c:val>
          <c:extLst xmlns:c16r2="http://schemas.microsoft.com/office/drawing/2015/06/chart">
            <c:ext xmlns:c16="http://schemas.microsoft.com/office/drawing/2014/chart" uri="{C3380CC4-5D6E-409C-BE32-E72D297353CC}">
              <c16:uniqueId val="{00000003-4790-4571-8CD2-654BB7F97FC0}"/>
            </c:ext>
          </c:extLst>
        </c:ser>
        <c:dLbls>
          <c:showLegendKey val="0"/>
          <c:showVal val="0"/>
          <c:showCatName val="0"/>
          <c:showSerName val="0"/>
          <c:showPercent val="0"/>
          <c:showBubbleSize val="0"/>
        </c:dLbls>
        <c:axId val="317145224"/>
        <c:axId val="317145616"/>
      </c:areaChart>
      <c:catAx>
        <c:axId val="317145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ysClr val="windowText" lastClr="000000"/>
                </a:solidFill>
                <a:latin typeface="Calibri" panose="020F0502020204030204" pitchFamily="34" charset="0"/>
                <a:ea typeface="+mn-ea"/>
                <a:cs typeface="Calibri" panose="020F0502020204030204" pitchFamily="34" charset="0"/>
              </a:defRPr>
            </a:pPr>
            <a:endParaRPr lang="en-US"/>
          </a:p>
        </c:txPr>
        <c:crossAx val="317145616"/>
        <c:crosses val="autoZero"/>
        <c:auto val="1"/>
        <c:lblAlgn val="ctr"/>
        <c:lblOffset val="100"/>
        <c:tickLblSkip val="9"/>
        <c:noMultiLvlLbl val="0"/>
      </c:catAx>
      <c:valAx>
        <c:axId val="3171456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ysClr val="windowText" lastClr="000000"/>
                </a:solidFill>
                <a:latin typeface="Calibri" panose="020F0502020204030204" pitchFamily="34" charset="0"/>
                <a:ea typeface="+mn-ea"/>
                <a:cs typeface="Calibri" panose="020F0502020204030204" pitchFamily="34" charset="0"/>
              </a:defRPr>
            </a:pPr>
            <a:endParaRPr lang="en-US"/>
          </a:p>
        </c:txPr>
        <c:crossAx val="317145224"/>
        <c:crosses val="autoZero"/>
        <c:crossBetween val="midCat"/>
      </c:valAx>
      <c:spPr>
        <a:noFill/>
        <a:ln>
          <a:noFill/>
        </a:ln>
        <a:effectLst/>
      </c:spPr>
    </c:plotArea>
    <c:legend>
      <c:legendPos val="b"/>
      <c:layout>
        <c:manualLayout>
          <c:xMode val="edge"/>
          <c:yMode val="edge"/>
          <c:x val="3.0798962629671276E-2"/>
          <c:y val="0.90532372815100226"/>
          <c:w val="0.92145169353830769"/>
          <c:h val="9.4676271848997601E-2"/>
        </c:manualLayout>
      </c:layout>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Calibri" panose="020F0502020204030204" pitchFamily="34" charset="0"/>
              <a:ea typeface="+mn-ea"/>
              <a:cs typeface="Calibri" panose="020F0502020204030204" pitchFamily="34" charset="0"/>
            </a:defRPr>
          </a:pPr>
          <a:endParaRPr lang="en-US"/>
        </a:p>
      </c:txPr>
    </c:legend>
    <c:plotVisOnly val="1"/>
    <c:dispBlanksAs val="gap"/>
    <c:showDLblsOverMax val="0"/>
  </c:chart>
  <c:spPr>
    <a:noFill/>
    <a:ln w="9525" cap="flat" cmpd="sng" algn="ctr">
      <a:noFill/>
      <a:round/>
    </a:ln>
    <a:effectLst/>
  </c:spPr>
  <c:txPr>
    <a:bodyPr/>
    <a:lstStyle/>
    <a:p>
      <a:pPr>
        <a:defRPr>
          <a:latin typeface="Calibri" panose="020F0502020204030204" pitchFamily="34" charset="0"/>
          <a:cs typeface="Calibri" panose="020F0502020204030204" pitchFamily="34" charset="0"/>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991283023928579"/>
          <c:y val="6.1366806136680614E-2"/>
          <c:w val="0.84113339847117652"/>
          <c:h val="0.72622936777254321"/>
        </c:manualLayout>
      </c:layout>
      <c:areaChart>
        <c:grouping val="stacked"/>
        <c:varyColors val="0"/>
        <c:ser>
          <c:idx val="0"/>
          <c:order val="0"/>
          <c:tx>
            <c:strRef>
              <c:f>[FiguresCompilation.xlsx]DomesticMarket!$D$144</c:f>
              <c:strCache>
                <c:ptCount val="1"/>
                <c:pt idx="0">
                  <c:v>Rest of US</c:v>
                </c:pt>
              </c:strCache>
            </c:strRef>
          </c:tx>
          <c:spPr>
            <a:solidFill>
              <a:schemeClr val="accent1"/>
            </a:solidFill>
            <a:ln w="25400">
              <a:noFill/>
            </a:ln>
            <a:effectLst/>
          </c:spPr>
          <c:cat>
            <c:numRef>
              <c:f>[FiguresCompilation.xlsx]DomesticMarket!$C$145:$C$167</c:f>
              <c:numCache>
                <c:formatCode>General</c:formatCode>
                <c:ptCount val="23"/>
                <c:pt idx="0">
                  <c:v>2018</c:v>
                </c:pt>
                <c:pt idx="1">
                  <c:v>2019</c:v>
                </c:pt>
                <c:pt idx="2">
                  <c:v>2020</c:v>
                </c:pt>
                <c:pt idx="3">
                  <c:v>2021</c:v>
                </c:pt>
                <c:pt idx="4">
                  <c:v>2022</c:v>
                </c:pt>
                <c:pt idx="5">
                  <c:v>2023</c:v>
                </c:pt>
                <c:pt idx="6">
                  <c:v>2024</c:v>
                </c:pt>
                <c:pt idx="7">
                  <c:v>2025</c:v>
                </c:pt>
                <c:pt idx="8">
                  <c:v>2026</c:v>
                </c:pt>
                <c:pt idx="9">
                  <c:v>2027</c:v>
                </c:pt>
                <c:pt idx="10">
                  <c:v>2028</c:v>
                </c:pt>
                <c:pt idx="11">
                  <c:v>2029</c:v>
                </c:pt>
                <c:pt idx="12">
                  <c:v>2030</c:v>
                </c:pt>
                <c:pt idx="13">
                  <c:v>2031</c:v>
                </c:pt>
                <c:pt idx="14">
                  <c:v>2032</c:v>
                </c:pt>
                <c:pt idx="15">
                  <c:v>2033</c:v>
                </c:pt>
                <c:pt idx="16">
                  <c:v>2034</c:v>
                </c:pt>
                <c:pt idx="17">
                  <c:v>2035</c:v>
                </c:pt>
                <c:pt idx="18">
                  <c:v>2036</c:v>
                </c:pt>
                <c:pt idx="19">
                  <c:v>2037</c:v>
                </c:pt>
                <c:pt idx="20">
                  <c:v>2038</c:v>
                </c:pt>
                <c:pt idx="21">
                  <c:v>2039</c:v>
                </c:pt>
                <c:pt idx="22">
                  <c:v>2040</c:v>
                </c:pt>
              </c:numCache>
            </c:numRef>
          </c:cat>
          <c:val>
            <c:numRef>
              <c:f>[FiguresCompilation.xlsx]DomesticMarket!$D$145:$D$167</c:f>
              <c:numCache>
                <c:formatCode>General</c:formatCode>
                <c:ptCount val="23"/>
                <c:pt idx="0">
                  <c:v>2.2000000000000028</c:v>
                </c:pt>
                <c:pt idx="1">
                  <c:v>2.2000000000000028</c:v>
                </c:pt>
                <c:pt idx="2">
                  <c:v>2.2000000000000028</c:v>
                </c:pt>
                <c:pt idx="3">
                  <c:v>2.2000000000000028</c:v>
                </c:pt>
                <c:pt idx="4">
                  <c:v>2.2000000000000028</c:v>
                </c:pt>
                <c:pt idx="5">
                  <c:v>4.6000000000000227</c:v>
                </c:pt>
                <c:pt idx="6">
                  <c:v>4.5999999999999943</c:v>
                </c:pt>
                <c:pt idx="7">
                  <c:v>4.6000000000000085</c:v>
                </c:pt>
                <c:pt idx="8">
                  <c:v>4.5999999999999943</c:v>
                </c:pt>
                <c:pt idx="9">
                  <c:v>4.5999999999999943</c:v>
                </c:pt>
                <c:pt idx="10">
                  <c:v>4.5999999999999943</c:v>
                </c:pt>
                <c:pt idx="11">
                  <c:v>4.6000000000000085</c:v>
                </c:pt>
                <c:pt idx="12">
                  <c:v>4.6000000000000085</c:v>
                </c:pt>
                <c:pt idx="13">
                  <c:v>4.6000000000000227</c:v>
                </c:pt>
                <c:pt idx="14">
                  <c:v>4.5999999999999943</c:v>
                </c:pt>
                <c:pt idx="15">
                  <c:v>4.5999999999999943</c:v>
                </c:pt>
                <c:pt idx="16">
                  <c:v>4.5999999999999943</c:v>
                </c:pt>
                <c:pt idx="17">
                  <c:v>4.5999999999999943</c:v>
                </c:pt>
                <c:pt idx="18">
                  <c:v>4.5999999999999943</c:v>
                </c:pt>
                <c:pt idx="19">
                  <c:v>4.5999999999999943</c:v>
                </c:pt>
                <c:pt idx="20">
                  <c:v>4.5999999999999943</c:v>
                </c:pt>
                <c:pt idx="21">
                  <c:v>4.5999999999999943</c:v>
                </c:pt>
                <c:pt idx="22">
                  <c:v>4.5999999999999943</c:v>
                </c:pt>
              </c:numCache>
            </c:numRef>
          </c:val>
          <c:extLst xmlns:c16r2="http://schemas.microsoft.com/office/drawing/2015/06/chart">
            <c:ext xmlns:c16="http://schemas.microsoft.com/office/drawing/2014/chart" uri="{C3380CC4-5D6E-409C-BE32-E72D297353CC}">
              <c16:uniqueId val="{00000000-8182-4F20-9CAC-C570652D9255}"/>
            </c:ext>
          </c:extLst>
        </c:ser>
        <c:ser>
          <c:idx val="1"/>
          <c:order val="1"/>
          <c:tx>
            <c:strRef>
              <c:f>[FiguresCompilation.xlsx]DomesticMarket!$E$144</c:f>
              <c:strCache>
                <c:ptCount val="1"/>
                <c:pt idx="0">
                  <c:v>Texas</c:v>
                </c:pt>
              </c:strCache>
            </c:strRef>
          </c:tx>
          <c:spPr>
            <a:solidFill>
              <a:schemeClr val="accent2"/>
            </a:solidFill>
            <a:ln w="25400">
              <a:noFill/>
            </a:ln>
            <a:effectLst/>
          </c:spPr>
          <c:cat>
            <c:numRef>
              <c:f>[FiguresCompilation.xlsx]DomesticMarket!$C$145:$C$167</c:f>
              <c:numCache>
                <c:formatCode>General</c:formatCode>
                <c:ptCount val="23"/>
                <c:pt idx="0">
                  <c:v>2018</c:v>
                </c:pt>
                <c:pt idx="1">
                  <c:v>2019</c:v>
                </c:pt>
                <c:pt idx="2">
                  <c:v>2020</c:v>
                </c:pt>
                <c:pt idx="3">
                  <c:v>2021</c:v>
                </c:pt>
                <c:pt idx="4">
                  <c:v>2022</c:v>
                </c:pt>
                <c:pt idx="5">
                  <c:v>2023</c:v>
                </c:pt>
                <c:pt idx="6">
                  <c:v>2024</c:v>
                </c:pt>
                <c:pt idx="7">
                  <c:v>2025</c:v>
                </c:pt>
                <c:pt idx="8">
                  <c:v>2026</c:v>
                </c:pt>
                <c:pt idx="9">
                  <c:v>2027</c:v>
                </c:pt>
                <c:pt idx="10">
                  <c:v>2028</c:v>
                </c:pt>
                <c:pt idx="11">
                  <c:v>2029</c:v>
                </c:pt>
                <c:pt idx="12">
                  <c:v>2030</c:v>
                </c:pt>
                <c:pt idx="13">
                  <c:v>2031</c:v>
                </c:pt>
                <c:pt idx="14">
                  <c:v>2032</c:v>
                </c:pt>
                <c:pt idx="15">
                  <c:v>2033</c:v>
                </c:pt>
                <c:pt idx="16">
                  <c:v>2034</c:v>
                </c:pt>
                <c:pt idx="17">
                  <c:v>2035</c:v>
                </c:pt>
                <c:pt idx="18">
                  <c:v>2036</c:v>
                </c:pt>
                <c:pt idx="19">
                  <c:v>2037</c:v>
                </c:pt>
                <c:pt idx="20">
                  <c:v>2038</c:v>
                </c:pt>
                <c:pt idx="21">
                  <c:v>2039</c:v>
                </c:pt>
                <c:pt idx="22">
                  <c:v>2040</c:v>
                </c:pt>
              </c:numCache>
            </c:numRef>
          </c:cat>
          <c:val>
            <c:numRef>
              <c:f>[FiguresCompilation.xlsx]DomesticMarket!$E$145:$E$167</c:f>
              <c:numCache>
                <c:formatCode>General</c:formatCode>
                <c:ptCount val="23"/>
                <c:pt idx="0">
                  <c:v>52.917000000000002</c:v>
                </c:pt>
                <c:pt idx="1">
                  <c:v>58.286999999999999</c:v>
                </c:pt>
                <c:pt idx="2">
                  <c:v>61.466999999999999</c:v>
                </c:pt>
                <c:pt idx="3">
                  <c:v>63.093000000000004</c:v>
                </c:pt>
                <c:pt idx="4">
                  <c:v>63.093000000000004</c:v>
                </c:pt>
                <c:pt idx="5">
                  <c:v>65.602999999999994</c:v>
                </c:pt>
                <c:pt idx="6">
                  <c:v>68.213000000000008</c:v>
                </c:pt>
                <c:pt idx="7">
                  <c:v>68.213000000000008</c:v>
                </c:pt>
                <c:pt idx="8">
                  <c:v>68.213000000000008</c:v>
                </c:pt>
                <c:pt idx="9">
                  <c:v>68.213000000000008</c:v>
                </c:pt>
                <c:pt idx="10">
                  <c:v>68.213000000000008</c:v>
                </c:pt>
                <c:pt idx="11">
                  <c:v>68.213000000000008</c:v>
                </c:pt>
                <c:pt idx="12">
                  <c:v>68.213000000000008</c:v>
                </c:pt>
                <c:pt idx="13">
                  <c:v>68.213000000000008</c:v>
                </c:pt>
                <c:pt idx="14">
                  <c:v>68.213000000000008</c:v>
                </c:pt>
                <c:pt idx="15">
                  <c:v>68.213000000000008</c:v>
                </c:pt>
                <c:pt idx="16">
                  <c:v>68.213000000000008</c:v>
                </c:pt>
                <c:pt idx="17">
                  <c:v>68.213000000000008</c:v>
                </c:pt>
                <c:pt idx="18">
                  <c:v>68.213000000000008</c:v>
                </c:pt>
                <c:pt idx="19">
                  <c:v>68.213000000000008</c:v>
                </c:pt>
                <c:pt idx="20">
                  <c:v>68.213000000000008</c:v>
                </c:pt>
                <c:pt idx="21">
                  <c:v>68.213000000000008</c:v>
                </c:pt>
                <c:pt idx="22">
                  <c:v>68.213000000000008</c:v>
                </c:pt>
              </c:numCache>
            </c:numRef>
          </c:val>
          <c:extLst xmlns:c16r2="http://schemas.microsoft.com/office/drawing/2015/06/chart">
            <c:ext xmlns:c16="http://schemas.microsoft.com/office/drawing/2014/chart" uri="{C3380CC4-5D6E-409C-BE32-E72D297353CC}">
              <c16:uniqueId val="{00000001-8182-4F20-9CAC-C570652D9255}"/>
            </c:ext>
          </c:extLst>
        </c:ser>
        <c:ser>
          <c:idx val="2"/>
          <c:order val="2"/>
          <c:tx>
            <c:strRef>
              <c:f>[FiguresCompilation.xlsx]DomesticMarket!$F$144</c:f>
              <c:strCache>
                <c:ptCount val="1"/>
                <c:pt idx="0">
                  <c:v>Louisiana</c:v>
                </c:pt>
              </c:strCache>
            </c:strRef>
          </c:tx>
          <c:spPr>
            <a:solidFill>
              <a:schemeClr val="accent3"/>
            </a:solidFill>
            <a:ln w="25400">
              <a:noFill/>
            </a:ln>
            <a:effectLst/>
          </c:spPr>
          <c:cat>
            <c:numRef>
              <c:f>[FiguresCompilation.xlsx]DomesticMarket!$C$145:$C$167</c:f>
              <c:numCache>
                <c:formatCode>General</c:formatCode>
                <c:ptCount val="23"/>
                <c:pt idx="0">
                  <c:v>2018</c:v>
                </c:pt>
                <c:pt idx="1">
                  <c:v>2019</c:v>
                </c:pt>
                <c:pt idx="2">
                  <c:v>2020</c:v>
                </c:pt>
                <c:pt idx="3">
                  <c:v>2021</c:v>
                </c:pt>
                <c:pt idx="4">
                  <c:v>2022</c:v>
                </c:pt>
                <c:pt idx="5">
                  <c:v>2023</c:v>
                </c:pt>
                <c:pt idx="6">
                  <c:v>2024</c:v>
                </c:pt>
                <c:pt idx="7">
                  <c:v>2025</c:v>
                </c:pt>
                <c:pt idx="8">
                  <c:v>2026</c:v>
                </c:pt>
                <c:pt idx="9">
                  <c:v>2027</c:v>
                </c:pt>
                <c:pt idx="10">
                  <c:v>2028</c:v>
                </c:pt>
                <c:pt idx="11">
                  <c:v>2029</c:v>
                </c:pt>
                <c:pt idx="12">
                  <c:v>2030</c:v>
                </c:pt>
                <c:pt idx="13">
                  <c:v>2031</c:v>
                </c:pt>
                <c:pt idx="14">
                  <c:v>2032</c:v>
                </c:pt>
                <c:pt idx="15">
                  <c:v>2033</c:v>
                </c:pt>
                <c:pt idx="16">
                  <c:v>2034</c:v>
                </c:pt>
                <c:pt idx="17">
                  <c:v>2035</c:v>
                </c:pt>
                <c:pt idx="18">
                  <c:v>2036</c:v>
                </c:pt>
                <c:pt idx="19">
                  <c:v>2037</c:v>
                </c:pt>
                <c:pt idx="20">
                  <c:v>2038</c:v>
                </c:pt>
                <c:pt idx="21">
                  <c:v>2039</c:v>
                </c:pt>
                <c:pt idx="22">
                  <c:v>2040</c:v>
                </c:pt>
              </c:numCache>
            </c:numRef>
          </c:cat>
          <c:val>
            <c:numRef>
              <c:f>[FiguresCompilation.xlsx]DomesticMarket!$F$145:$F$167</c:f>
              <c:numCache>
                <c:formatCode>General</c:formatCode>
                <c:ptCount val="23"/>
                <c:pt idx="0">
                  <c:v>26.065000000000001</c:v>
                </c:pt>
                <c:pt idx="1">
                  <c:v>30.14</c:v>
                </c:pt>
                <c:pt idx="2">
                  <c:v>31.906000000000002</c:v>
                </c:pt>
                <c:pt idx="3">
                  <c:v>36.335999999999999</c:v>
                </c:pt>
                <c:pt idx="4">
                  <c:v>36.335999999999999</c:v>
                </c:pt>
                <c:pt idx="5">
                  <c:v>36.335999999999999</c:v>
                </c:pt>
                <c:pt idx="6">
                  <c:v>36.335999999999999</c:v>
                </c:pt>
                <c:pt idx="7">
                  <c:v>38.335999999999999</c:v>
                </c:pt>
                <c:pt idx="8">
                  <c:v>38.335999999999999</c:v>
                </c:pt>
                <c:pt idx="9">
                  <c:v>38.335999999999999</c:v>
                </c:pt>
                <c:pt idx="10">
                  <c:v>38.335999999999999</c:v>
                </c:pt>
                <c:pt idx="11">
                  <c:v>38.335999999999999</c:v>
                </c:pt>
                <c:pt idx="12">
                  <c:v>38.335999999999999</c:v>
                </c:pt>
                <c:pt idx="13">
                  <c:v>38.335999999999999</c:v>
                </c:pt>
                <c:pt idx="14">
                  <c:v>38.335999999999999</c:v>
                </c:pt>
                <c:pt idx="15">
                  <c:v>38.335999999999999</c:v>
                </c:pt>
                <c:pt idx="16">
                  <c:v>38.335999999999999</c:v>
                </c:pt>
                <c:pt idx="17">
                  <c:v>38.335999999999999</c:v>
                </c:pt>
                <c:pt idx="18">
                  <c:v>38.335999999999999</c:v>
                </c:pt>
                <c:pt idx="19">
                  <c:v>38.335999999999999</c:v>
                </c:pt>
                <c:pt idx="20">
                  <c:v>38.335999999999999</c:v>
                </c:pt>
                <c:pt idx="21">
                  <c:v>38.335999999999999</c:v>
                </c:pt>
                <c:pt idx="22">
                  <c:v>38.335999999999999</c:v>
                </c:pt>
              </c:numCache>
            </c:numRef>
          </c:val>
          <c:extLst xmlns:c16r2="http://schemas.microsoft.com/office/drawing/2015/06/chart">
            <c:ext xmlns:c16="http://schemas.microsoft.com/office/drawing/2014/chart" uri="{C3380CC4-5D6E-409C-BE32-E72D297353CC}">
              <c16:uniqueId val="{00000002-8182-4F20-9CAC-C570652D9255}"/>
            </c:ext>
          </c:extLst>
        </c:ser>
        <c:ser>
          <c:idx val="3"/>
          <c:order val="3"/>
          <c:tx>
            <c:strRef>
              <c:f>[FiguresCompilation.xlsx]DomesticMarket!$G$144</c:f>
              <c:strCache>
                <c:ptCount val="1"/>
                <c:pt idx="0">
                  <c:v>Appalachia</c:v>
                </c:pt>
              </c:strCache>
            </c:strRef>
          </c:tx>
          <c:spPr>
            <a:solidFill>
              <a:schemeClr val="accent4"/>
            </a:solidFill>
            <a:ln w="25400">
              <a:noFill/>
            </a:ln>
            <a:effectLst/>
          </c:spPr>
          <c:cat>
            <c:numRef>
              <c:f>[FiguresCompilation.xlsx]DomesticMarket!$C$145:$C$167</c:f>
              <c:numCache>
                <c:formatCode>General</c:formatCode>
                <c:ptCount val="23"/>
                <c:pt idx="0">
                  <c:v>2018</c:v>
                </c:pt>
                <c:pt idx="1">
                  <c:v>2019</c:v>
                </c:pt>
                <c:pt idx="2">
                  <c:v>2020</c:v>
                </c:pt>
                <c:pt idx="3">
                  <c:v>2021</c:v>
                </c:pt>
                <c:pt idx="4">
                  <c:v>2022</c:v>
                </c:pt>
                <c:pt idx="5">
                  <c:v>2023</c:v>
                </c:pt>
                <c:pt idx="6">
                  <c:v>2024</c:v>
                </c:pt>
                <c:pt idx="7">
                  <c:v>2025</c:v>
                </c:pt>
                <c:pt idx="8">
                  <c:v>2026</c:v>
                </c:pt>
                <c:pt idx="9">
                  <c:v>2027</c:v>
                </c:pt>
                <c:pt idx="10">
                  <c:v>2028</c:v>
                </c:pt>
                <c:pt idx="11">
                  <c:v>2029</c:v>
                </c:pt>
                <c:pt idx="12">
                  <c:v>2030</c:v>
                </c:pt>
                <c:pt idx="13">
                  <c:v>2031</c:v>
                </c:pt>
                <c:pt idx="14">
                  <c:v>2032</c:v>
                </c:pt>
                <c:pt idx="15">
                  <c:v>2033</c:v>
                </c:pt>
                <c:pt idx="16">
                  <c:v>2034</c:v>
                </c:pt>
                <c:pt idx="17">
                  <c:v>2035</c:v>
                </c:pt>
                <c:pt idx="18">
                  <c:v>2036</c:v>
                </c:pt>
                <c:pt idx="19">
                  <c:v>2037</c:v>
                </c:pt>
                <c:pt idx="20">
                  <c:v>2038</c:v>
                </c:pt>
                <c:pt idx="21">
                  <c:v>2039</c:v>
                </c:pt>
                <c:pt idx="22">
                  <c:v>2040</c:v>
                </c:pt>
              </c:numCache>
            </c:numRef>
          </c:cat>
          <c:val>
            <c:numRef>
              <c:f>[FiguresCompilation.xlsx]DomesticMarket!$G$145:$G$167</c:f>
              <c:numCache>
                <c:formatCode>General</c:formatCode>
                <c:ptCount val="23"/>
                <c:pt idx="0">
                  <c:v>1.03</c:v>
                </c:pt>
                <c:pt idx="1">
                  <c:v>1.03</c:v>
                </c:pt>
                <c:pt idx="2">
                  <c:v>1.03</c:v>
                </c:pt>
                <c:pt idx="3">
                  <c:v>5.8320000000000007</c:v>
                </c:pt>
                <c:pt idx="4">
                  <c:v>8.129999999999999</c:v>
                </c:pt>
                <c:pt idx="5">
                  <c:v>8.129999999999999</c:v>
                </c:pt>
                <c:pt idx="6">
                  <c:v>8.129999999999999</c:v>
                </c:pt>
                <c:pt idx="7">
                  <c:v>8.129999999999999</c:v>
                </c:pt>
                <c:pt idx="8">
                  <c:v>8.129999999999999</c:v>
                </c:pt>
                <c:pt idx="9">
                  <c:v>8.129999999999999</c:v>
                </c:pt>
                <c:pt idx="10">
                  <c:v>8.129999999999999</c:v>
                </c:pt>
                <c:pt idx="11">
                  <c:v>8.129999999999999</c:v>
                </c:pt>
                <c:pt idx="12">
                  <c:v>8.129999999999999</c:v>
                </c:pt>
                <c:pt idx="13">
                  <c:v>8.129999999999999</c:v>
                </c:pt>
                <c:pt idx="14">
                  <c:v>8.129999999999999</c:v>
                </c:pt>
                <c:pt idx="15">
                  <c:v>8.129999999999999</c:v>
                </c:pt>
                <c:pt idx="16">
                  <c:v>8.129999999999999</c:v>
                </c:pt>
                <c:pt idx="17">
                  <c:v>8.129999999999999</c:v>
                </c:pt>
                <c:pt idx="18">
                  <c:v>8.129999999999999</c:v>
                </c:pt>
                <c:pt idx="19">
                  <c:v>8.129999999999999</c:v>
                </c:pt>
                <c:pt idx="20">
                  <c:v>8.129999999999999</c:v>
                </c:pt>
                <c:pt idx="21">
                  <c:v>8.129999999999999</c:v>
                </c:pt>
                <c:pt idx="22">
                  <c:v>8.129999999999999</c:v>
                </c:pt>
              </c:numCache>
            </c:numRef>
          </c:val>
          <c:extLst xmlns:c16r2="http://schemas.microsoft.com/office/drawing/2015/06/chart">
            <c:ext xmlns:c16="http://schemas.microsoft.com/office/drawing/2014/chart" uri="{C3380CC4-5D6E-409C-BE32-E72D297353CC}">
              <c16:uniqueId val="{00000003-8182-4F20-9CAC-C570652D9255}"/>
            </c:ext>
          </c:extLst>
        </c:ser>
        <c:ser>
          <c:idx val="4"/>
          <c:order val="4"/>
          <c:tx>
            <c:strRef>
              <c:f>[FiguresCompilation.xlsx]DomesticMarket!$H$144</c:f>
              <c:strCache>
                <c:ptCount val="1"/>
                <c:pt idx="0">
                  <c:v>Unspecified</c:v>
                </c:pt>
              </c:strCache>
            </c:strRef>
          </c:tx>
          <c:spPr>
            <a:solidFill>
              <a:schemeClr val="accent5"/>
            </a:solidFill>
            <a:ln w="25400">
              <a:noFill/>
            </a:ln>
            <a:effectLst/>
          </c:spPr>
          <c:cat>
            <c:numRef>
              <c:f>[FiguresCompilation.xlsx]DomesticMarket!$C$145:$C$167</c:f>
              <c:numCache>
                <c:formatCode>General</c:formatCode>
                <c:ptCount val="23"/>
                <c:pt idx="0">
                  <c:v>2018</c:v>
                </c:pt>
                <c:pt idx="1">
                  <c:v>2019</c:v>
                </c:pt>
                <c:pt idx="2">
                  <c:v>2020</c:v>
                </c:pt>
                <c:pt idx="3">
                  <c:v>2021</c:v>
                </c:pt>
                <c:pt idx="4">
                  <c:v>2022</c:v>
                </c:pt>
                <c:pt idx="5">
                  <c:v>2023</c:v>
                </c:pt>
                <c:pt idx="6">
                  <c:v>2024</c:v>
                </c:pt>
                <c:pt idx="7">
                  <c:v>2025</c:v>
                </c:pt>
                <c:pt idx="8">
                  <c:v>2026</c:v>
                </c:pt>
                <c:pt idx="9">
                  <c:v>2027</c:v>
                </c:pt>
                <c:pt idx="10">
                  <c:v>2028</c:v>
                </c:pt>
                <c:pt idx="11">
                  <c:v>2029</c:v>
                </c:pt>
                <c:pt idx="12">
                  <c:v>2030</c:v>
                </c:pt>
                <c:pt idx="13">
                  <c:v>2031</c:v>
                </c:pt>
                <c:pt idx="14">
                  <c:v>2032</c:v>
                </c:pt>
                <c:pt idx="15">
                  <c:v>2033</c:v>
                </c:pt>
                <c:pt idx="16">
                  <c:v>2034</c:v>
                </c:pt>
                <c:pt idx="17">
                  <c:v>2035</c:v>
                </c:pt>
                <c:pt idx="18">
                  <c:v>2036</c:v>
                </c:pt>
                <c:pt idx="19">
                  <c:v>2037</c:v>
                </c:pt>
                <c:pt idx="20">
                  <c:v>2038</c:v>
                </c:pt>
                <c:pt idx="21">
                  <c:v>2039</c:v>
                </c:pt>
                <c:pt idx="22">
                  <c:v>2040</c:v>
                </c:pt>
              </c:numCache>
            </c:numRef>
          </c:cat>
          <c:val>
            <c:numRef>
              <c:f>[FiguresCompilation.xlsx]DomesticMarket!$H$145:$H$167</c:f>
              <c:numCache>
                <c:formatCode>General</c:formatCode>
                <c:ptCount val="23"/>
                <c:pt idx="0">
                  <c:v>0</c:v>
                </c:pt>
                <c:pt idx="1">
                  <c:v>0</c:v>
                </c:pt>
                <c:pt idx="2">
                  <c:v>0.8</c:v>
                </c:pt>
                <c:pt idx="3">
                  <c:v>1.87</c:v>
                </c:pt>
                <c:pt idx="4">
                  <c:v>2.77</c:v>
                </c:pt>
                <c:pt idx="5">
                  <c:v>3.8200000000000003</c:v>
                </c:pt>
                <c:pt idx="6">
                  <c:v>4.37</c:v>
                </c:pt>
                <c:pt idx="7">
                  <c:v>5.2700000000000005</c:v>
                </c:pt>
                <c:pt idx="8">
                  <c:v>5.87</c:v>
                </c:pt>
                <c:pt idx="9">
                  <c:v>7.62</c:v>
                </c:pt>
                <c:pt idx="10">
                  <c:v>9.82</c:v>
                </c:pt>
                <c:pt idx="11">
                  <c:v>10.92</c:v>
                </c:pt>
                <c:pt idx="12">
                  <c:v>12.99</c:v>
                </c:pt>
                <c:pt idx="13">
                  <c:v>14.26</c:v>
                </c:pt>
                <c:pt idx="14">
                  <c:v>15.88</c:v>
                </c:pt>
                <c:pt idx="15">
                  <c:v>17.900000000000002</c:v>
                </c:pt>
                <c:pt idx="16">
                  <c:v>20.75</c:v>
                </c:pt>
                <c:pt idx="17">
                  <c:v>23.5</c:v>
                </c:pt>
                <c:pt idx="18">
                  <c:v>25.3</c:v>
                </c:pt>
                <c:pt idx="19">
                  <c:v>27.650000000000002</c:v>
                </c:pt>
                <c:pt idx="20">
                  <c:v>29.52</c:v>
                </c:pt>
                <c:pt idx="21">
                  <c:v>32.24</c:v>
                </c:pt>
                <c:pt idx="22">
                  <c:v>34.910000000000004</c:v>
                </c:pt>
              </c:numCache>
            </c:numRef>
          </c:val>
          <c:extLst xmlns:c16r2="http://schemas.microsoft.com/office/drawing/2015/06/chart">
            <c:ext xmlns:c16="http://schemas.microsoft.com/office/drawing/2014/chart" uri="{C3380CC4-5D6E-409C-BE32-E72D297353CC}">
              <c16:uniqueId val="{00000004-8182-4F20-9CAC-C570652D9255}"/>
            </c:ext>
          </c:extLst>
        </c:ser>
        <c:dLbls>
          <c:showLegendKey val="0"/>
          <c:showVal val="0"/>
          <c:showCatName val="0"/>
          <c:showSerName val="0"/>
          <c:showPercent val="0"/>
          <c:showBubbleSize val="0"/>
        </c:dLbls>
        <c:axId val="317146400"/>
        <c:axId val="317146792"/>
      </c:areaChart>
      <c:catAx>
        <c:axId val="317146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mn-lt"/>
                <a:ea typeface="BatangChe" panose="02030609000101010101" pitchFamily="49" charset="-127"/>
                <a:cs typeface="Calibri" panose="020F0502020204030204" pitchFamily="34" charset="0"/>
              </a:defRPr>
            </a:pPr>
            <a:endParaRPr lang="en-US"/>
          </a:p>
        </c:txPr>
        <c:crossAx val="317146792"/>
        <c:crosses val="autoZero"/>
        <c:auto val="1"/>
        <c:lblAlgn val="ctr"/>
        <c:lblOffset val="100"/>
        <c:tickLblSkip val="2"/>
        <c:noMultiLvlLbl val="0"/>
      </c:catAx>
      <c:valAx>
        <c:axId val="317146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mn-lt"/>
                <a:ea typeface="BatangChe" panose="02030609000101010101" pitchFamily="49" charset="-127"/>
                <a:cs typeface="Calibri" panose="020F0502020204030204" pitchFamily="34" charset="0"/>
              </a:defRPr>
            </a:pPr>
            <a:endParaRPr lang="en-US"/>
          </a:p>
        </c:txPr>
        <c:crossAx val="317146400"/>
        <c:crosses val="autoZero"/>
        <c:crossBetween val="midCat"/>
      </c:valAx>
      <c:spPr>
        <a:noFill/>
        <a:ln w="25400">
          <a:noFill/>
        </a:ln>
        <a:effectLst/>
      </c:spPr>
    </c:plotArea>
    <c:legend>
      <c:legendPos val="b"/>
      <c:layout>
        <c:manualLayout>
          <c:xMode val="edge"/>
          <c:yMode val="edge"/>
          <c:x val="0.16876161465218306"/>
          <c:y val="0.89469948055656223"/>
          <c:w val="0.71993198842845374"/>
          <c:h val="9.4142918327677669E-2"/>
        </c:manualLayout>
      </c:layout>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BatangChe" panose="02030609000101010101" pitchFamily="49" charset="-127"/>
              <a:cs typeface="Calibri" panose="020F0502020204030204" pitchFamily="34" charset="0"/>
            </a:defRPr>
          </a:pPr>
          <a:endParaRPr lang="en-US"/>
        </a:p>
      </c:txPr>
    </c:legend>
    <c:plotVisOnly val="1"/>
    <c:dispBlanksAs val="gap"/>
    <c:showDLblsOverMax val="0"/>
  </c:chart>
  <c:spPr>
    <a:solidFill>
      <a:sysClr val="window" lastClr="FFFFFF"/>
    </a:solidFill>
    <a:ln w="9525" cap="flat" cmpd="sng" algn="ctr">
      <a:noFill/>
      <a:round/>
    </a:ln>
    <a:effectLst/>
  </c:spPr>
  <c:txPr>
    <a:bodyPr/>
    <a:lstStyle/>
    <a:p>
      <a:pPr>
        <a:defRPr sz="1100">
          <a:latin typeface="+mn-lt"/>
          <a:ea typeface="BatangChe" panose="02030609000101010101" pitchFamily="49" charset="-127"/>
          <a:cs typeface="Calibri" panose="020F0502020204030204" pitchFamily="34" charset="0"/>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100" b="0" i="0" u="none" strike="noStrike" kern="1200" spc="0" baseline="0">
                <a:solidFill>
                  <a:sysClr val="windowText" lastClr="000000"/>
                </a:solidFill>
                <a:latin typeface="+mn-lt"/>
                <a:ea typeface="+mn-ea"/>
                <a:cs typeface="Arial" panose="020B0604020202020204" pitchFamily="34" charset="0"/>
              </a:defRPr>
            </a:pPr>
            <a:r>
              <a:rPr lang="en-US" sz="1100" dirty="0" smtClean="0"/>
              <a:t>Million </a:t>
            </a:r>
            <a:r>
              <a:rPr lang="en-US" sz="1100" dirty="0"/>
              <a:t>barrels per day</a:t>
            </a:r>
          </a:p>
        </c:rich>
      </c:tx>
      <c:layout>
        <c:manualLayout>
          <c:xMode val="edge"/>
          <c:yMode val="edge"/>
          <c:x val="0.34923810832285124"/>
          <c:y val="4.2939592671192038E-2"/>
        </c:manualLayout>
      </c:layout>
      <c:overlay val="0"/>
      <c:spPr>
        <a:noFill/>
        <a:ln>
          <a:noFill/>
        </a:ln>
        <a:effectLst/>
      </c:spPr>
      <c:txPr>
        <a:bodyPr rot="0" spcFirstLastPara="1" vertOverflow="ellipsis" vert="horz" wrap="square" anchor="ctr" anchorCtr="1"/>
        <a:lstStyle/>
        <a:p>
          <a:pPr>
            <a:defRPr sz="1100" b="0" i="0" u="none" strike="noStrike" kern="1200" spc="0" baseline="0">
              <a:solidFill>
                <a:sysClr val="windowText" lastClr="000000"/>
              </a:solidFill>
              <a:latin typeface="+mn-lt"/>
              <a:ea typeface="+mn-ea"/>
              <a:cs typeface="Arial" panose="020B0604020202020204" pitchFamily="34" charset="0"/>
            </a:defRPr>
          </a:pPr>
          <a:endParaRPr lang="en-US"/>
        </a:p>
      </c:txPr>
    </c:title>
    <c:autoTitleDeleted val="0"/>
    <c:plotArea>
      <c:layout>
        <c:manualLayout>
          <c:layoutTarget val="inner"/>
          <c:xMode val="edge"/>
          <c:yMode val="edge"/>
          <c:x val="7.8484396017288918E-2"/>
          <c:y val="3.5281496816840764E-2"/>
          <c:w val="0.912564043099101"/>
          <c:h val="0.82386650198137001"/>
        </c:manualLayout>
      </c:layout>
      <c:lineChart>
        <c:grouping val="standard"/>
        <c:varyColors val="0"/>
        <c:ser>
          <c:idx val="0"/>
          <c:order val="0"/>
          <c:spPr>
            <a:ln w="28575" cap="rnd">
              <a:solidFill>
                <a:schemeClr val="tx2"/>
              </a:solidFill>
              <a:round/>
            </a:ln>
            <a:effectLst/>
          </c:spPr>
          <c:marker>
            <c:symbol val="none"/>
          </c:marker>
          <c:cat>
            <c:numRef>
              <c:f>'\\doe\dfsfr\HOME_FORS3\Alex.Wood\My Documents\Appalachia\[EIA AEO 2018 preliminary produciton - NGL.xlsx]ref2018.1120a'!$C$214:$AN$214</c:f>
              <c:numCache>
                <c:formatCode>General</c:formatCode>
                <c:ptCount val="38"/>
                <c:pt idx="0">
                  <c:v>2013</c:v>
                </c:pt>
                <c:pt idx="1">
                  <c:v>2014</c:v>
                </c:pt>
                <c:pt idx="2">
                  <c:v>2015</c:v>
                </c:pt>
                <c:pt idx="3">
                  <c:v>2016</c:v>
                </c:pt>
                <c:pt idx="4">
                  <c:v>2017</c:v>
                </c:pt>
                <c:pt idx="5">
                  <c:v>2018</c:v>
                </c:pt>
                <c:pt idx="6">
                  <c:v>2019</c:v>
                </c:pt>
                <c:pt idx="7">
                  <c:v>2020</c:v>
                </c:pt>
                <c:pt idx="8">
                  <c:v>2021</c:v>
                </c:pt>
                <c:pt idx="9">
                  <c:v>2022</c:v>
                </c:pt>
                <c:pt idx="10">
                  <c:v>2023</c:v>
                </c:pt>
                <c:pt idx="11">
                  <c:v>2024</c:v>
                </c:pt>
                <c:pt idx="12">
                  <c:v>2025</c:v>
                </c:pt>
                <c:pt idx="13">
                  <c:v>2026</c:v>
                </c:pt>
                <c:pt idx="14">
                  <c:v>2027</c:v>
                </c:pt>
                <c:pt idx="15">
                  <c:v>2028</c:v>
                </c:pt>
                <c:pt idx="16">
                  <c:v>2029</c:v>
                </c:pt>
                <c:pt idx="17">
                  <c:v>2030</c:v>
                </c:pt>
                <c:pt idx="18">
                  <c:v>2031</c:v>
                </c:pt>
                <c:pt idx="19">
                  <c:v>2032</c:v>
                </c:pt>
                <c:pt idx="20">
                  <c:v>2033</c:v>
                </c:pt>
                <c:pt idx="21">
                  <c:v>2034</c:v>
                </c:pt>
                <c:pt idx="22">
                  <c:v>2035</c:v>
                </c:pt>
                <c:pt idx="23">
                  <c:v>2036</c:v>
                </c:pt>
                <c:pt idx="24">
                  <c:v>2037</c:v>
                </c:pt>
                <c:pt idx="25">
                  <c:v>2038</c:v>
                </c:pt>
                <c:pt idx="26">
                  <c:v>2039</c:v>
                </c:pt>
                <c:pt idx="27">
                  <c:v>2040</c:v>
                </c:pt>
                <c:pt idx="28">
                  <c:v>2041</c:v>
                </c:pt>
                <c:pt idx="29">
                  <c:v>2042</c:v>
                </c:pt>
                <c:pt idx="30">
                  <c:v>2043</c:v>
                </c:pt>
                <c:pt idx="31">
                  <c:v>2044</c:v>
                </c:pt>
                <c:pt idx="32">
                  <c:v>2045</c:v>
                </c:pt>
                <c:pt idx="33">
                  <c:v>2046</c:v>
                </c:pt>
                <c:pt idx="34">
                  <c:v>2047</c:v>
                </c:pt>
                <c:pt idx="35">
                  <c:v>2048</c:v>
                </c:pt>
                <c:pt idx="36">
                  <c:v>2049</c:v>
                </c:pt>
                <c:pt idx="37">
                  <c:v>2050</c:v>
                </c:pt>
              </c:numCache>
            </c:numRef>
          </c:cat>
          <c:val>
            <c:numRef>
              <c:f>'ref2018.1213a'!$P$162:$BA$162</c:f>
              <c:numCache>
                <c:formatCode>0.00</c:formatCode>
                <c:ptCount val="38"/>
                <c:pt idx="0">
                  <c:v>3.1E-2</c:v>
                </c:pt>
                <c:pt idx="1">
                  <c:v>9.6000000000000002E-2</c:v>
                </c:pt>
                <c:pt idx="2">
                  <c:v>0.128</c:v>
                </c:pt>
                <c:pt idx="3">
                  <c:v>0.19600000000000001</c:v>
                </c:pt>
                <c:pt idx="4">
                  <c:v>0.26400000000000001</c:v>
                </c:pt>
                <c:pt idx="5">
                  <c:v>0.31012200000000001</c:v>
                </c:pt>
                <c:pt idx="6">
                  <c:v>0.36116500000000001</c:v>
                </c:pt>
                <c:pt idx="7">
                  <c:v>0.44390400000000002</c:v>
                </c:pt>
                <c:pt idx="8">
                  <c:v>0.48944799999999999</c:v>
                </c:pt>
                <c:pt idx="9">
                  <c:v>0.52704200000000001</c:v>
                </c:pt>
                <c:pt idx="10">
                  <c:v>0.563809</c:v>
                </c:pt>
                <c:pt idx="11">
                  <c:v>0.60198700000000005</c:v>
                </c:pt>
                <c:pt idx="12">
                  <c:v>0.64084200000000002</c:v>
                </c:pt>
                <c:pt idx="13">
                  <c:v>0.67090799999999995</c:v>
                </c:pt>
                <c:pt idx="14">
                  <c:v>0.69955999999999996</c:v>
                </c:pt>
                <c:pt idx="15">
                  <c:v>0.72409100000000004</c:v>
                </c:pt>
                <c:pt idx="16">
                  <c:v>0.73468</c:v>
                </c:pt>
                <c:pt idx="17">
                  <c:v>0.74733099999999997</c:v>
                </c:pt>
                <c:pt idx="18">
                  <c:v>0.75900900000000004</c:v>
                </c:pt>
                <c:pt idx="19">
                  <c:v>0.77135600000000004</c:v>
                </c:pt>
                <c:pt idx="20">
                  <c:v>0.781856</c:v>
                </c:pt>
                <c:pt idx="21">
                  <c:v>0.79225299999999999</c:v>
                </c:pt>
                <c:pt idx="22">
                  <c:v>0.80206200000000005</c:v>
                </c:pt>
                <c:pt idx="23">
                  <c:v>0.80337400000000003</c:v>
                </c:pt>
                <c:pt idx="24">
                  <c:v>0.808975</c:v>
                </c:pt>
                <c:pt idx="25">
                  <c:v>0.823909</c:v>
                </c:pt>
                <c:pt idx="26">
                  <c:v>0.83514900000000003</c:v>
                </c:pt>
                <c:pt idx="27">
                  <c:v>0.84165999999999996</c:v>
                </c:pt>
                <c:pt idx="28">
                  <c:v>0.84856600000000004</c:v>
                </c:pt>
                <c:pt idx="29">
                  <c:v>0.85846800000000001</c:v>
                </c:pt>
                <c:pt idx="30">
                  <c:v>0.868363</c:v>
                </c:pt>
                <c:pt idx="31">
                  <c:v>0.87779700000000005</c:v>
                </c:pt>
                <c:pt idx="32">
                  <c:v>0.88908600000000004</c:v>
                </c:pt>
                <c:pt idx="33">
                  <c:v>0.90082399999999996</c:v>
                </c:pt>
                <c:pt idx="34">
                  <c:v>0.90951899999999997</c:v>
                </c:pt>
                <c:pt idx="35">
                  <c:v>0.92433799999999999</c:v>
                </c:pt>
                <c:pt idx="36">
                  <c:v>0.93374699999999999</c:v>
                </c:pt>
                <c:pt idx="37">
                  <c:v>0.94924799999999998</c:v>
                </c:pt>
              </c:numCache>
            </c:numRef>
          </c:val>
          <c:smooth val="0"/>
          <c:extLst xmlns:c16r2="http://schemas.microsoft.com/office/drawing/2015/06/chart">
            <c:ext xmlns:c16="http://schemas.microsoft.com/office/drawing/2014/chart" uri="{C3380CC4-5D6E-409C-BE32-E72D297353CC}">
              <c16:uniqueId val="{00000000-32D5-455F-882E-FFEE41DA9B15}"/>
            </c:ext>
          </c:extLst>
        </c:ser>
        <c:dLbls>
          <c:showLegendKey val="0"/>
          <c:showVal val="0"/>
          <c:showCatName val="0"/>
          <c:showSerName val="0"/>
          <c:showPercent val="0"/>
          <c:showBubbleSize val="0"/>
        </c:dLbls>
        <c:smooth val="0"/>
        <c:axId val="339689824"/>
        <c:axId val="339690216"/>
      </c:lineChart>
      <c:catAx>
        <c:axId val="339689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Arial" panose="020B0604020202020204" pitchFamily="34" charset="0"/>
              </a:defRPr>
            </a:pPr>
            <a:endParaRPr lang="en-US"/>
          </a:p>
        </c:txPr>
        <c:crossAx val="339690216"/>
        <c:crosses val="autoZero"/>
        <c:auto val="1"/>
        <c:lblAlgn val="ctr"/>
        <c:lblOffset val="100"/>
        <c:tickLblSkip val="12"/>
        <c:noMultiLvlLbl val="0"/>
      </c:catAx>
      <c:valAx>
        <c:axId val="339690216"/>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Arial" panose="020B0604020202020204" pitchFamily="34" charset="0"/>
              </a:defRPr>
            </a:pPr>
            <a:endParaRPr lang="en-US"/>
          </a:p>
        </c:txPr>
        <c:crossAx val="339689824"/>
        <c:crosses val="autoZero"/>
        <c:crossBetween val="between"/>
        <c:majorUnit val="0.25"/>
        <c:minorUnit val="0.25"/>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100">
          <a:solidFill>
            <a:sysClr val="windowText" lastClr="000000"/>
          </a:solidFill>
          <a:latin typeface="+mn-lt"/>
          <a:cs typeface="Arial" panose="020B0604020202020204" pitchFamily="34" charset="0"/>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492A21-80D9-4453-BACD-495B7BA42E5A}"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E0215BFE-BF54-424A-BA98-FE7E8CD10C42}">
      <dgm:prSet phldrT="[Text]" custT="1">
        <dgm:style>
          <a:lnRef idx="1">
            <a:schemeClr val="accent6"/>
          </a:lnRef>
          <a:fillRef idx="2">
            <a:schemeClr val="accent6"/>
          </a:fillRef>
          <a:effectRef idx="1">
            <a:schemeClr val="accent6"/>
          </a:effectRef>
          <a:fontRef idx="minor">
            <a:schemeClr val="dk1"/>
          </a:fontRef>
        </dgm:style>
      </dgm:prSet>
      <dgm:spPr/>
      <dgm:t>
        <a:bodyPr/>
        <a:lstStyle/>
        <a:p>
          <a:r>
            <a:rPr lang="en-US" sz="1400" dirty="0" smtClean="0">
              <a:solidFill>
                <a:srgbClr val="002060"/>
              </a:solidFill>
            </a:rPr>
            <a:t>Develop secure, affordable, and reliable fossil energy technologies to realize the full value of domestic energy resources. </a:t>
          </a:r>
          <a:endParaRPr lang="en-US" sz="1400" dirty="0">
            <a:solidFill>
              <a:srgbClr val="002060"/>
            </a:solidFill>
          </a:endParaRPr>
        </a:p>
      </dgm:t>
    </dgm:pt>
    <dgm:pt modelId="{DF06F52D-2FA0-4C3A-B0F4-90172E39EF08}" type="parTrans" cxnId="{637AAE87-BB50-48EE-9AB2-6934BA20EC30}">
      <dgm:prSet/>
      <dgm:spPr/>
      <dgm:t>
        <a:bodyPr/>
        <a:lstStyle/>
        <a:p>
          <a:endParaRPr lang="en-US" sz="1400"/>
        </a:p>
      </dgm:t>
    </dgm:pt>
    <dgm:pt modelId="{71961D5C-050B-4AF2-988C-CCEE3CE3B769}" type="sibTrans" cxnId="{637AAE87-BB50-48EE-9AB2-6934BA20EC30}">
      <dgm:prSet/>
      <dgm:spPr/>
      <dgm:t>
        <a:bodyPr/>
        <a:lstStyle/>
        <a:p>
          <a:endParaRPr lang="en-US" sz="1400"/>
        </a:p>
      </dgm:t>
    </dgm:pt>
    <dgm:pt modelId="{3095F9EC-2852-4403-B83E-707E91D3FC3F}">
      <dgm:prSet phldrT="[Text]" custT="1">
        <dgm:style>
          <a:lnRef idx="1">
            <a:schemeClr val="accent6"/>
          </a:lnRef>
          <a:fillRef idx="2">
            <a:schemeClr val="accent6"/>
          </a:fillRef>
          <a:effectRef idx="1">
            <a:schemeClr val="accent6"/>
          </a:effectRef>
          <a:fontRef idx="minor">
            <a:schemeClr val="dk1"/>
          </a:fontRef>
        </dgm:style>
      </dgm:prSet>
      <dgm:spPr/>
      <dgm:t>
        <a:bodyPr/>
        <a:lstStyle/>
        <a:p>
          <a:r>
            <a:rPr lang="en-US" sz="1400" dirty="0" smtClean="0">
              <a:solidFill>
                <a:srgbClr val="002060"/>
              </a:solidFill>
            </a:rPr>
            <a:t>Enhance U.S. economic and energy security through prudent policy, advanced technology, and the use of strategic reserves. </a:t>
          </a:r>
          <a:endParaRPr lang="en-US" sz="1400" dirty="0">
            <a:solidFill>
              <a:srgbClr val="002060"/>
            </a:solidFill>
          </a:endParaRPr>
        </a:p>
      </dgm:t>
    </dgm:pt>
    <dgm:pt modelId="{2AB3EE72-3897-4062-B1A4-4C23585ED731}" type="parTrans" cxnId="{E8A9B6B5-0646-4B37-8D8B-9309449EF72E}">
      <dgm:prSet/>
      <dgm:spPr/>
      <dgm:t>
        <a:bodyPr/>
        <a:lstStyle/>
        <a:p>
          <a:endParaRPr lang="en-US" sz="1400"/>
        </a:p>
      </dgm:t>
    </dgm:pt>
    <dgm:pt modelId="{1E8AAC86-9D55-4989-B5E1-54343CC8FFF6}" type="sibTrans" cxnId="{E8A9B6B5-0646-4B37-8D8B-9309449EF72E}">
      <dgm:prSet/>
      <dgm:spPr/>
      <dgm:t>
        <a:bodyPr/>
        <a:lstStyle/>
        <a:p>
          <a:endParaRPr lang="en-US" sz="1400"/>
        </a:p>
      </dgm:t>
    </dgm:pt>
    <dgm:pt modelId="{36471761-7679-4A13-95F3-DB12712AD6B6}">
      <dgm:prSet phldrT="[Text]" custT="1">
        <dgm:style>
          <a:lnRef idx="1">
            <a:schemeClr val="accent6"/>
          </a:lnRef>
          <a:fillRef idx="2">
            <a:schemeClr val="accent6"/>
          </a:fillRef>
          <a:effectRef idx="1">
            <a:schemeClr val="accent6"/>
          </a:effectRef>
          <a:fontRef idx="minor">
            <a:schemeClr val="dk1"/>
          </a:fontRef>
        </dgm:style>
      </dgm:prSet>
      <dgm:spPr/>
      <dgm:t>
        <a:bodyPr/>
        <a:lstStyle/>
        <a:p>
          <a:r>
            <a:rPr lang="en-US" sz="1400" dirty="0" smtClean="0">
              <a:solidFill>
                <a:srgbClr val="002060"/>
              </a:solidFill>
            </a:rPr>
            <a:t>Develop and maintain world-class organizational excellence in research and operations to safely, securely, and reliably meet fossil energy challenges for the next generation. </a:t>
          </a:r>
          <a:endParaRPr lang="en-US" sz="1400" dirty="0">
            <a:solidFill>
              <a:srgbClr val="002060"/>
            </a:solidFill>
          </a:endParaRPr>
        </a:p>
      </dgm:t>
    </dgm:pt>
    <dgm:pt modelId="{AC05ED69-3B89-4620-9869-861DC74C50F0}" type="parTrans" cxnId="{0173EEA4-3E5F-479C-A369-63D7EBC4B08E}">
      <dgm:prSet/>
      <dgm:spPr/>
      <dgm:t>
        <a:bodyPr/>
        <a:lstStyle/>
        <a:p>
          <a:endParaRPr lang="en-US" sz="1400"/>
        </a:p>
      </dgm:t>
    </dgm:pt>
    <dgm:pt modelId="{07403D75-12F8-4DB1-8C75-3387152FA550}" type="sibTrans" cxnId="{0173EEA4-3E5F-479C-A369-63D7EBC4B08E}">
      <dgm:prSet/>
      <dgm:spPr/>
      <dgm:t>
        <a:bodyPr/>
        <a:lstStyle/>
        <a:p>
          <a:endParaRPr lang="en-US" sz="1400"/>
        </a:p>
      </dgm:t>
    </dgm:pt>
    <dgm:pt modelId="{392FB284-8EB4-424E-86DD-E5AB52C3A369}">
      <dgm:prSet custT="1">
        <dgm:style>
          <a:lnRef idx="1">
            <a:schemeClr val="accent6"/>
          </a:lnRef>
          <a:fillRef idx="2">
            <a:schemeClr val="accent6"/>
          </a:fillRef>
          <a:effectRef idx="1">
            <a:schemeClr val="accent6"/>
          </a:effectRef>
          <a:fontRef idx="minor">
            <a:schemeClr val="dk1"/>
          </a:fontRef>
        </dgm:style>
      </dgm:prSet>
      <dgm:spPr/>
      <dgm:t>
        <a:bodyPr/>
        <a:lstStyle/>
        <a:p>
          <a:r>
            <a:rPr lang="en-US" sz="1400" smtClean="0">
              <a:solidFill>
                <a:srgbClr val="002060"/>
              </a:solidFill>
            </a:rPr>
            <a:t>Promote exports of domestically produced hydrocarbons and fossil energy technologies. </a:t>
          </a:r>
          <a:endParaRPr lang="en-US" sz="1400" dirty="0">
            <a:solidFill>
              <a:srgbClr val="002060"/>
            </a:solidFill>
          </a:endParaRPr>
        </a:p>
      </dgm:t>
    </dgm:pt>
    <dgm:pt modelId="{2E389A1A-143C-4B54-87EF-D1D4F67F27A8}" type="parTrans" cxnId="{453B5380-36E4-4F96-B03F-5DD6BAB38661}">
      <dgm:prSet/>
      <dgm:spPr/>
      <dgm:t>
        <a:bodyPr/>
        <a:lstStyle/>
        <a:p>
          <a:endParaRPr lang="en-US" sz="1400"/>
        </a:p>
      </dgm:t>
    </dgm:pt>
    <dgm:pt modelId="{2E106077-0C71-47ED-AE0B-32CDA3DDF167}" type="sibTrans" cxnId="{453B5380-36E4-4F96-B03F-5DD6BAB38661}">
      <dgm:prSet/>
      <dgm:spPr/>
      <dgm:t>
        <a:bodyPr/>
        <a:lstStyle/>
        <a:p>
          <a:endParaRPr lang="en-US" sz="1400"/>
        </a:p>
      </dgm:t>
    </dgm:pt>
    <dgm:pt modelId="{3A519B64-0654-4E26-A7AA-C86BA3323242}" type="pres">
      <dgm:prSet presAssocID="{8E492A21-80D9-4453-BACD-495B7BA42E5A}" presName="diagram" presStyleCnt="0">
        <dgm:presLayoutVars>
          <dgm:dir/>
          <dgm:resizeHandles val="exact"/>
        </dgm:presLayoutVars>
      </dgm:prSet>
      <dgm:spPr/>
      <dgm:t>
        <a:bodyPr/>
        <a:lstStyle/>
        <a:p>
          <a:endParaRPr lang="en-US"/>
        </a:p>
      </dgm:t>
    </dgm:pt>
    <dgm:pt modelId="{1D4B87D2-DE4D-43BE-A8E4-A85844996B9F}" type="pres">
      <dgm:prSet presAssocID="{E0215BFE-BF54-424A-BA98-FE7E8CD10C42}" presName="node" presStyleLbl="node1" presStyleIdx="0" presStyleCnt="4" custScaleX="66800" custScaleY="111333" custLinFactNeighborX="-675" custLinFactNeighborY="12077">
        <dgm:presLayoutVars>
          <dgm:bulletEnabled val="1"/>
        </dgm:presLayoutVars>
      </dgm:prSet>
      <dgm:spPr/>
      <dgm:t>
        <a:bodyPr/>
        <a:lstStyle/>
        <a:p>
          <a:endParaRPr lang="en-US"/>
        </a:p>
      </dgm:t>
    </dgm:pt>
    <dgm:pt modelId="{0019584A-CA26-4C7A-84BD-304DBD3BE4BF}" type="pres">
      <dgm:prSet presAssocID="{71961D5C-050B-4AF2-988C-CCEE3CE3B769}" presName="sibTrans" presStyleCnt="0"/>
      <dgm:spPr/>
    </dgm:pt>
    <dgm:pt modelId="{F38BF1D2-CD5C-4A67-A027-EB21FF61141B}" type="pres">
      <dgm:prSet presAssocID="{3095F9EC-2852-4403-B83E-707E91D3FC3F}" presName="node" presStyleLbl="node1" presStyleIdx="1" presStyleCnt="4" custScaleX="66800" custScaleY="111333" custLinFactNeighborX="921" custLinFactNeighborY="13570">
        <dgm:presLayoutVars>
          <dgm:bulletEnabled val="1"/>
        </dgm:presLayoutVars>
      </dgm:prSet>
      <dgm:spPr/>
      <dgm:t>
        <a:bodyPr/>
        <a:lstStyle/>
        <a:p>
          <a:endParaRPr lang="en-US"/>
        </a:p>
      </dgm:t>
    </dgm:pt>
    <dgm:pt modelId="{CDD60D8F-9DC4-40FD-9F9D-C8F576E0DCB7}" type="pres">
      <dgm:prSet presAssocID="{1E8AAC86-9D55-4989-B5E1-54343CC8FFF6}" presName="sibTrans" presStyleCnt="0"/>
      <dgm:spPr/>
    </dgm:pt>
    <dgm:pt modelId="{D27EE0AF-F5A6-4DB3-A50E-8B849293DF79}" type="pres">
      <dgm:prSet presAssocID="{392FB284-8EB4-424E-86DD-E5AB52C3A369}" presName="node" presStyleLbl="node1" presStyleIdx="2" presStyleCnt="4" custScaleX="66800" custScaleY="111333" custLinFactNeighborX="-529" custLinFactNeighborY="14071">
        <dgm:presLayoutVars>
          <dgm:bulletEnabled val="1"/>
        </dgm:presLayoutVars>
      </dgm:prSet>
      <dgm:spPr/>
      <dgm:t>
        <a:bodyPr/>
        <a:lstStyle/>
        <a:p>
          <a:endParaRPr lang="en-US"/>
        </a:p>
      </dgm:t>
    </dgm:pt>
    <dgm:pt modelId="{3E62A5E6-D6F4-4B91-AC2E-82D1930D7F81}" type="pres">
      <dgm:prSet presAssocID="{2E106077-0C71-47ED-AE0B-32CDA3DDF167}" presName="sibTrans" presStyleCnt="0"/>
      <dgm:spPr/>
    </dgm:pt>
    <dgm:pt modelId="{A1C4AA3D-B934-44E4-AD43-C01B96ADE643}" type="pres">
      <dgm:prSet presAssocID="{36471761-7679-4A13-95F3-DB12712AD6B6}" presName="node" presStyleLbl="node1" presStyleIdx="3" presStyleCnt="4" custScaleX="66800" custScaleY="111333" custLinFactNeighborX="-333" custLinFactNeighborY="14071">
        <dgm:presLayoutVars>
          <dgm:bulletEnabled val="1"/>
        </dgm:presLayoutVars>
      </dgm:prSet>
      <dgm:spPr/>
      <dgm:t>
        <a:bodyPr/>
        <a:lstStyle/>
        <a:p>
          <a:endParaRPr lang="en-US"/>
        </a:p>
      </dgm:t>
    </dgm:pt>
  </dgm:ptLst>
  <dgm:cxnLst>
    <dgm:cxn modelId="{080EBE01-DB70-4867-B42A-DB88D52DECC6}" type="presOf" srcId="{8E492A21-80D9-4453-BACD-495B7BA42E5A}" destId="{3A519B64-0654-4E26-A7AA-C86BA3323242}" srcOrd="0" destOrd="0" presId="urn:microsoft.com/office/officeart/2005/8/layout/default"/>
    <dgm:cxn modelId="{EB85B727-AEC1-4B3F-9BC9-9710C6D87D31}" type="presOf" srcId="{36471761-7679-4A13-95F3-DB12712AD6B6}" destId="{A1C4AA3D-B934-44E4-AD43-C01B96ADE643}" srcOrd="0" destOrd="0" presId="urn:microsoft.com/office/officeart/2005/8/layout/default"/>
    <dgm:cxn modelId="{4AE2A18F-090F-4A16-98CB-61A25E653ED3}" type="presOf" srcId="{392FB284-8EB4-424E-86DD-E5AB52C3A369}" destId="{D27EE0AF-F5A6-4DB3-A50E-8B849293DF79}" srcOrd="0" destOrd="0" presId="urn:microsoft.com/office/officeart/2005/8/layout/default"/>
    <dgm:cxn modelId="{5F9B9D1D-B79A-454A-979B-3A3B675B6FEC}" type="presOf" srcId="{E0215BFE-BF54-424A-BA98-FE7E8CD10C42}" destId="{1D4B87D2-DE4D-43BE-A8E4-A85844996B9F}" srcOrd="0" destOrd="0" presId="urn:microsoft.com/office/officeart/2005/8/layout/default"/>
    <dgm:cxn modelId="{B3D4EC9F-8DA2-4B69-99EB-FF6F8E3D2EC5}" type="presOf" srcId="{3095F9EC-2852-4403-B83E-707E91D3FC3F}" destId="{F38BF1D2-CD5C-4A67-A027-EB21FF61141B}" srcOrd="0" destOrd="0" presId="urn:microsoft.com/office/officeart/2005/8/layout/default"/>
    <dgm:cxn modelId="{0173EEA4-3E5F-479C-A369-63D7EBC4B08E}" srcId="{8E492A21-80D9-4453-BACD-495B7BA42E5A}" destId="{36471761-7679-4A13-95F3-DB12712AD6B6}" srcOrd="3" destOrd="0" parTransId="{AC05ED69-3B89-4620-9869-861DC74C50F0}" sibTransId="{07403D75-12F8-4DB1-8C75-3387152FA550}"/>
    <dgm:cxn modelId="{E8A9B6B5-0646-4B37-8D8B-9309449EF72E}" srcId="{8E492A21-80D9-4453-BACD-495B7BA42E5A}" destId="{3095F9EC-2852-4403-B83E-707E91D3FC3F}" srcOrd="1" destOrd="0" parTransId="{2AB3EE72-3897-4062-B1A4-4C23585ED731}" sibTransId="{1E8AAC86-9D55-4989-B5E1-54343CC8FFF6}"/>
    <dgm:cxn modelId="{453B5380-36E4-4F96-B03F-5DD6BAB38661}" srcId="{8E492A21-80D9-4453-BACD-495B7BA42E5A}" destId="{392FB284-8EB4-424E-86DD-E5AB52C3A369}" srcOrd="2" destOrd="0" parTransId="{2E389A1A-143C-4B54-87EF-D1D4F67F27A8}" sibTransId="{2E106077-0C71-47ED-AE0B-32CDA3DDF167}"/>
    <dgm:cxn modelId="{637AAE87-BB50-48EE-9AB2-6934BA20EC30}" srcId="{8E492A21-80D9-4453-BACD-495B7BA42E5A}" destId="{E0215BFE-BF54-424A-BA98-FE7E8CD10C42}" srcOrd="0" destOrd="0" parTransId="{DF06F52D-2FA0-4C3A-B0F4-90172E39EF08}" sibTransId="{71961D5C-050B-4AF2-988C-CCEE3CE3B769}"/>
    <dgm:cxn modelId="{6CDFE1BC-5F35-47E7-8DC9-CBAFB36B8907}" type="presParOf" srcId="{3A519B64-0654-4E26-A7AA-C86BA3323242}" destId="{1D4B87D2-DE4D-43BE-A8E4-A85844996B9F}" srcOrd="0" destOrd="0" presId="urn:microsoft.com/office/officeart/2005/8/layout/default"/>
    <dgm:cxn modelId="{93E97690-91D8-445F-888A-9A974434FC99}" type="presParOf" srcId="{3A519B64-0654-4E26-A7AA-C86BA3323242}" destId="{0019584A-CA26-4C7A-84BD-304DBD3BE4BF}" srcOrd="1" destOrd="0" presId="urn:microsoft.com/office/officeart/2005/8/layout/default"/>
    <dgm:cxn modelId="{DA417FEB-77C3-4A5A-8E4B-43422F40264D}" type="presParOf" srcId="{3A519B64-0654-4E26-A7AA-C86BA3323242}" destId="{F38BF1D2-CD5C-4A67-A027-EB21FF61141B}" srcOrd="2" destOrd="0" presId="urn:microsoft.com/office/officeart/2005/8/layout/default"/>
    <dgm:cxn modelId="{E46586A5-C99F-4728-B396-80B0A0221158}" type="presParOf" srcId="{3A519B64-0654-4E26-A7AA-C86BA3323242}" destId="{CDD60D8F-9DC4-40FD-9F9D-C8F576E0DCB7}" srcOrd="3" destOrd="0" presId="urn:microsoft.com/office/officeart/2005/8/layout/default"/>
    <dgm:cxn modelId="{026ACF58-06B5-4B50-BEA5-3F614BAC63F7}" type="presParOf" srcId="{3A519B64-0654-4E26-A7AA-C86BA3323242}" destId="{D27EE0AF-F5A6-4DB3-A50E-8B849293DF79}" srcOrd="4" destOrd="0" presId="urn:microsoft.com/office/officeart/2005/8/layout/default"/>
    <dgm:cxn modelId="{0A342CA6-9820-43C6-A1D5-7A9B576525E1}" type="presParOf" srcId="{3A519B64-0654-4E26-A7AA-C86BA3323242}" destId="{3E62A5E6-D6F4-4B91-AC2E-82D1930D7F81}" srcOrd="5" destOrd="0" presId="urn:microsoft.com/office/officeart/2005/8/layout/default"/>
    <dgm:cxn modelId="{3DDFC1BC-4B11-41E4-9FAC-4F3734F01D90}" type="presParOf" srcId="{3A519B64-0654-4E26-A7AA-C86BA3323242}" destId="{A1C4AA3D-B934-44E4-AD43-C01B96ADE643}"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4B87D2-DE4D-43BE-A8E4-A85844996B9F}">
      <dsp:nvSpPr>
        <dsp:cNvPr id="0" name=""/>
        <dsp:cNvSpPr/>
      </dsp:nvSpPr>
      <dsp:spPr>
        <a:xfrm>
          <a:off x="0" y="813898"/>
          <a:ext cx="1913615" cy="1913609"/>
        </a:xfrm>
        <a:prstGeom prst="rect">
          <a:avLst/>
        </a:prstGeom>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6350" cap="flat" cmpd="sng" algn="ctr">
          <a:solidFill>
            <a:schemeClr val="accent6"/>
          </a:solidFill>
          <a:prstDash val="solid"/>
          <a:miter lim="800000"/>
        </a:ln>
        <a:effectLst/>
      </dsp:spPr>
      <dsp:style>
        <a:lnRef idx="1">
          <a:schemeClr val="accent6"/>
        </a:lnRef>
        <a:fillRef idx="2">
          <a:schemeClr val="accent6"/>
        </a:fillRef>
        <a:effectRef idx="1">
          <a:schemeClr val="accent6"/>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rgbClr val="002060"/>
              </a:solidFill>
            </a:rPr>
            <a:t>Develop secure, affordable, and reliable fossil energy technologies to realize the full value of domestic energy resources. </a:t>
          </a:r>
          <a:endParaRPr lang="en-US" sz="1400" kern="1200" dirty="0">
            <a:solidFill>
              <a:srgbClr val="002060"/>
            </a:solidFill>
          </a:endParaRPr>
        </a:p>
      </dsp:txBody>
      <dsp:txXfrm>
        <a:off x="0" y="813898"/>
        <a:ext cx="1913615" cy="1913609"/>
      </dsp:txXfrm>
    </dsp:sp>
    <dsp:sp modelId="{F38BF1D2-CD5C-4A67-A027-EB21FF61141B}">
      <dsp:nvSpPr>
        <dsp:cNvPr id="0" name=""/>
        <dsp:cNvSpPr/>
      </dsp:nvSpPr>
      <dsp:spPr>
        <a:xfrm>
          <a:off x="2227075" y="839560"/>
          <a:ext cx="1913615" cy="1913609"/>
        </a:xfrm>
        <a:prstGeom prst="rect">
          <a:avLst/>
        </a:prstGeom>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6350" cap="flat" cmpd="sng" algn="ctr">
          <a:solidFill>
            <a:schemeClr val="accent6"/>
          </a:solidFill>
          <a:prstDash val="solid"/>
          <a:miter lim="800000"/>
        </a:ln>
        <a:effectLst/>
      </dsp:spPr>
      <dsp:style>
        <a:lnRef idx="1">
          <a:schemeClr val="accent6"/>
        </a:lnRef>
        <a:fillRef idx="2">
          <a:schemeClr val="accent6"/>
        </a:fillRef>
        <a:effectRef idx="1">
          <a:schemeClr val="accent6"/>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rgbClr val="002060"/>
              </a:solidFill>
            </a:rPr>
            <a:t>Enhance U.S. economic and energy security through prudent policy, advanced technology, and the use of strategic reserves. </a:t>
          </a:r>
          <a:endParaRPr lang="en-US" sz="1400" kern="1200" dirty="0">
            <a:solidFill>
              <a:srgbClr val="002060"/>
            </a:solidFill>
          </a:endParaRPr>
        </a:p>
      </dsp:txBody>
      <dsp:txXfrm>
        <a:off x="2227075" y="839560"/>
        <a:ext cx="1913615" cy="1913609"/>
      </dsp:txXfrm>
    </dsp:sp>
    <dsp:sp modelId="{D27EE0AF-F5A6-4DB3-A50E-8B849293DF79}">
      <dsp:nvSpPr>
        <dsp:cNvPr id="0" name=""/>
        <dsp:cNvSpPr/>
      </dsp:nvSpPr>
      <dsp:spPr>
        <a:xfrm>
          <a:off x="4385621" y="848171"/>
          <a:ext cx="1913615" cy="1913609"/>
        </a:xfrm>
        <a:prstGeom prst="rect">
          <a:avLst/>
        </a:prstGeom>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6350" cap="flat" cmpd="sng" algn="ctr">
          <a:solidFill>
            <a:schemeClr val="accent6"/>
          </a:solidFill>
          <a:prstDash val="solid"/>
          <a:miter lim="800000"/>
        </a:ln>
        <a:effectLst/>
      </dsp:spPr>
      <dsp:style>
        <a:lnRef idx="1">
          <a:schemeClr val="accent6"/>
        </a:lnRef>
        <a:fillRef idx="2">
          <a:schemeClr val="accent6"/>
        </a:fillRef>
        <a:effectRef idx="1">
          <a:schemeClr val="accent6"/>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smtClean="0">
              <a:solidFill>
                <a:srgbClr val="002060"/>
              </a:solidFill>
            </a:rPr>
            <a:t>Promote exports of domestically produced hydrocarbons and fossil energy technologies. </a:t>
          </a:r>
          <a:endParaRPr lang="en-US" sz="1400" kern="1200" dirty="0">
            <a:solidFill>
              <a:srgbClr val="002060"/>
            </a:solidFill>
          </a:endParaRPr>
        </a:p>
      </dsp:txBody>
      <dsp:txXfrm>
        <a:off x="4385621" y="848171"/>
        <a:ext cx="1913615" cy="1913609"/>
      </dsp:txXfrm>
    </dsp:sp>
    <dsp:sp modelId="{A1C4AA3D-B934-44E4-AD43-C01B96ADE643}">
      <dsp:nvSpPr>
        <dsp:cNvPr id="0" name=""/>
        <dsp:cNvSpPr/>
      </dsp:nvSpPr>
      <dsp:spPr>
        <a:xfrm>
          <a:off x="6591320" y="848171"/>
          <a:ext cx="1913615" cy="1913609"/>
        </a:xfrm>
        <a:prstGeom prst="rect">
          <a:avLst/>
        </a:prstGeom>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6350" cap="flat" cmpd="sng" algn="ctr">
          <a:solidFill>
            <a:schemeClr val="accent6"/>
          </a:solidFill>
          <a:prstDash val="solid"/>
          <a:miter lim="800000"/>
        </a:ln>
        <a:effectLst/>
      </dsp:spPr>
      <dsp:style>
        <a:lnRef idx="1">
          <a:schemeClr val="accent6"/>
        </a:lnRef>
        <a:fillRef idx="2">
          <a:schemeClr val="accent6"/>
        </a:fillRef>
        <a:effectRef idx="1">
          <a:schemeClr val="accent6"/>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rgbClr val="002060"/>
              </a:solidFill>
            </a:rPr>
            <a:t>Develop and maintain world-class organizational excellence in research and operations to safely, securely, and reliably meet fossil energy challenges for the next generation. </a:t>
          </a:r>
          <a:endParaRPr lang="en-US" sz="1400" kern="1200" dirty="0">
            <a:solidFill>
              <a:srgbClr val="002060"/>
            </a:solidFill>
          </a:endParaRPr>
        </a:p>
      </dsp:txBody>
      <dsp:txXfrm>
        <a:off x="6591320" y="848171"/>
        <a:ext cx="1913615" cy="191360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0.15625</cdr:x>
      <cdr:y>0.08476</cdr:y>
    </cdr:from>
    <cdr:to>
      <cdr:x>0.1573</cdr:x>
      <cdr:y>0.90686</cdr:y>
    </cdr:to>
    <cdr:cxnSp macro="">
      <cdr:nvCxnSpPr>
        <cdr:cNvPr id="3" name="Straight Connector 2">
          <a:extLst xmlns:a="http://schemas.openxmlformats.org/drawingml/2006/main">
            <a:ext uri="{FF2B5EF4-FFF2-40B4-BE49-F238E27FC236}">
              <a16:creationId xmlns="" xmlns:a16="http://schemas.microsoft.com/office/drawing/2014/main" id="{D4B6F02E-3DB2-4B42-B3DF-BC326CC68141}"/>
            </a:ext>
          </a:extLst>
        </cdr:cNvPr>
        <cdr:cNvCxnSpPr/>
      </cdr:nvCxnSpPr>
      <cdr:spPr>
        <a:xfrm xmlns:a="http://schemas.openxmlformats.org/drawingml/2006/main" flipV="1">
          <a:off x="942975" y="263515"/>
          <a:ext cx="6337" cy="2555885"/>
        </a:xfrm>
        <a:prstGeom xmlns:a="http://schemas.openxmlformats.org/drawingml/2006/main" prst="line">
          <a:avLst/>
        </a:prstGeom>
        <a:ln xmlns:a="http://schemas.openxmlformats.org/drawingml/2006/main" w="15875">
          <a:solidFill>
            <a:schemeClr val="tx1">
              <a:lumMod val="50000"/>
              <a:lumOff val="50000"/>
            </a:schemeClr>
          </a:solidFill>
          <a:prstDash val="sys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3EB1108-DD43-432D-86AB-9DFACF17101D}" type="datetimeFigureOut">
              <a:rPr lang="en-US" smtClean="0"/>
              <a:t>6/5/2019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1BAB6AF-5D26-4AA5-BD12-368B4B4CF4FC}" type="slidenum">
              <a:rPr lang="en-US" smtClean="0"/>
              <a:t>‹#›</a:t>
            </a:fld>
            <a:endParaRPr lang="en-US"/>
          </a:p>
        </p:txBody>
      </p:sp>
    </p:spTree>
    <p:extLst>
      <p:ext uri="{BB962C8B-B14F-4D97-AF65-F5344CB8AC3E}">
        <p14:creationId xmlns:p14="http://schemas.microsoft.com/office/powerpoint/2010/main" val="25622613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E5B08D-7E9E-4F26-8301-A44CB4E8BFCD}" type="slidenum">
              <a:rPr lang="en-US" smtClean="0"/>
              <a:t>1</a:t>
            </a:fld>
            <a:endParaRPr lang="en-US" dirty="0"/>
          </a:p>
        </p:txBody>
      </p:sp>
    </p:spTree>
    <p:extLst>
      <p:ext uri="{BB962C8B-B14F-4D97-AF65-F5344CB8AC3E}">
        <p14:creationId xmlns:p14="http://schemas.microsoft.com/office/powerpoint/2010/main" val="5494763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61BAB6AF-5D26-4AA5-BD12-368B4B4CF4FC}" type="slidenum">
              <a:rPr lang="en-US" smtClean="0"/>
              <a:t>10</a:t>
            </a:fld>
            <a:endParaRPr lang="en-US"/>
          </a:p>
        </p:txBody>
      </p:sp>
      <p:sp>
        <p:nvSpPr>
          <p:cNvPr id="5" name="Text Placeholder 2"/>
          <p:cNvSpPr>
            <a:spLocks noGrp="1"/>
          </p:cNvSpPr>
          <p:nvPr>
            <p:ph type="body" idx="1"/>
          </p:nvPr>
        </p:nvSpPr>
        <p:spPr/>
        <p:txBody>
          <a:bodyPr>
            <a:noAutofit/>
          </a:bodyPr>
          <a:lstStyle/>
          <a:p>
            <a:r>
              <a:rPr lang="en-US" sz="1600" dirty="0" smtClean="0"/>
              <a:t>Overall, the value of growth in capacity between 2018 and 2040 is expected to be $716 Billion</a:t>
            </a:r>
          </a:p>
          <a:p>
            <a:endParaRPr lang="en-US" sz="1600" dirty="0"/>
          </a:p>
          <a:p>
            <a:r>
              <a:rPr lang="en-US" sz="1600" dirty="0" smtClean="0"/>
              <a:t>From 2018 to 2025 production capacity expected to increase 51%</a:t>
            </a:r>
          </a:p>
          <a:p>
            <a:pPr marL="285750" indent="-285750">
              <a:buFont typeface="Arial" panose="020B0604020202020204" pitchFamily="34" charset="0"/>
              <a:buChar char="•"/>
            </a:pPr>
            <a:endParaRPr lang="en-US" sz="1600" b="0" dirty="0"/>
          </a:p>
          <a:p>
            <a:r>
              <a:rPr lang="en-US" sz="1600" dirty="0" smtClean="0"/>
              <a:t>From 2025 to 2040, an additional 23% growth expected from “unspecified” capacity</a:t>
            </a:r>
          </a:p>
          <a:p>
            <a:pPr marL="285750" indent="-285750">
              <a:buFont typeface="Arial" panose="020B0604020202020204" pitchFamily="34" charset="0"/>
              <a:buChar char="•"/>
            </a:pPr>
            <a:r>
              <a:rPr lang="en-US" sz="1600" b="0" dirty="0" smtClean="0"/>
              <a:t>The value from “unspecified” capacity additions estimated to be $227 Billion</a:t>
            </a:r>
          </a:p>
          <a:p>
            <a:endParaRPr lang="en-US" sz="1600" b="0" dirty="0"/>
          </a:p>
          <a:p>
            <a:endParaRPr lang="en-US" sz="1600" b="0" dirty="0"/>
          </a:p>
        </p:txBody>
      </p:sp>
    </p:spTree>
    <p:extLst>
      <p:ext uri="{BB962C8B-B14F-4D97-AF65-F5344CB8AC3E}">
        <p14:creationId xmlns:p14="http://schemas.microsoft.com/office/powerpoint/2010/main" val="5915739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BAB6AF-5D26-4AA5-BD12-368B4B4CF4FC}" type="slidenum">
              <a:rPr lang="en-US" smtClean="0"/>
              <a:t>11</a:t>
            </a:fld>
            <a:endParaRPr lang="en-US"/>
          </a:p>
        </p:txBody>
      </p:sp>
    </p:spTree>
    <p:extLst>
      <p:ext uri="{BB962C8B-B14F-4D97-AF65-F5344CB8AC3E}">
        <p14:creationId xmlns:p14="http://schemas.microsoft.com/office/powerpoint/2010/main" val="34254343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BAB6AF-5D26-4AA5-BD12-368B4B4CF4FC}" type="slidenum">
              <a:rPr lang="en-US" smtClean="0"/>
              <a:t>12</a:t>
            </a:fld>
            <a:endParaRPr lang="en-US"/>
          </a:p>
        </p:txBody>
      </p:sp>
    </p:spTree>
    <p:extLst>
      <p:ext uri="{BB962C8B-B14F-4D97-AF65-F5344CB8AC3E}">
        <p14:creationId xmlns:p14="http://schemas.microsoft.com/office/powerpoint/2010/main" val="32033510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BAB6AF-5D26-4AA5-BD12-368B4B4CF4FC}" type="slidenum">
              <a:rPr lang="en-US" smtClean="0"/>
              <a:t>13</a:t>
            </a:fld>
            <a:endParaRPr lang="en-US"/>
          </a:p>
        </p:txBody>
      </p:sp>
    </p:spTree>
    <p:extLst>
      <p:ext uri="{BB962C8B-B14F-4D97-AF65-F5344CB8AC3E}">
        <p14:creationId xmlns:p14="http://schemas.microsoft.com/office/powerpoint/2010/main" val="33061159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BAB6AF-5D26-4AA5-BD12-368B4B4CF4FC}" type="slidenum">
              <a:rPr lang="en-US" smtClean="0"/>
              <a:t>14</a:t>
            </a:fld>
            <a:endParaRPr lang="en-US"/>
          </a:p>
        </p:txBody>
      </p:sp>
    </p:spTree>
    <p:extLst>
      <p:ext uri="{BB962C8B-B14F-4D97-AF65-F5344CB8AC3E}">
        <p14:creationId xmlns:p14="http://schemas.microsoft.com/office/powerpoint/2010/main" val="2634070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NGL = refinery LPG + NGPL (Natural Gas Plant Liquid)</a:t>
            </a:r>
          </a:p>
          <a:p>
            <a:endParaRPr lang="en-US" dirty="0"/>
          </a:p>
          <a:p>
            <a:r>
              <a:rPr lang="en-US" dirty="0" smtClean="0"/>
              <a:t>Appalachia is actually the east region – Appalachia accounts for 85% of East Region</a:t>
            </a:r>
            <a:endParaRPr lang="en-US" dirty="0"/>
          </a:p>
        </p:txBody>
      </p:sp>
      <p:sp>
        <p:nvSpPr>
          <p:cNvPr id="4" name="Slide Number Placeholder 3"/>
          <p:cNvSpPr>
            <a:spLocks noGrp="1"/>
          </p:cNvSpPr>
          <p:nvPr>
            <p:ph type="sldNum" sz="quarter" idx="10"/>
          </p:nvPr>
        </p:nvSpPr>
        <p:spPr/>
        <p:txBody>
          <a:bodyPr/>
          <a:lstStyle/>
          <a:p>
            <a:fld id="{61BAB6AF-5D26-4AA5-BD12-368B4B4CF4FC}" type="slidenum">
              <a:rPr lang="en-US" smtClean="0"/>
              <a:t>15</a:t>
            </a:fld>
            <a:endParaRPr lang="en-US"/>
          </a:p>
        </p:txBody>
      </p:sp>
    </p:spTree>
    <p:extLst>
      <p:ext uri="{BB962C8B-B14F-4D97-AF65-F5344CB8AC3E}">
        <p14:creationId xmlns:p14="http://schemas.microsoft.com/office/powerpoint/2010/main" val="33690660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BAB6AF-5D26-4AA5-BD12-368B4B4CF4FC}" type="slidenum">
              <a:rPr lang="en-US" smtClean="0"/>
              <a:t>16</a:t>
            </a:fld>
            <a:endParaRPr lang="en-US"/>
          </a:p>
        </p:txBody>
      </p:sp>
    </p:spTree>
    <p:extLst>
      <p:ext uri="{BB962C8B-B14F-4D97-AF65-F5344CB8AC3E}">
        <p14:creationId xmlns:p14="http://schemas.microsoft.com/office/powerpoint/2010/main" val="36515678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of now there is no plan to increase connectivity to gulf coast.  Utica Marcellus Texas Pipeline is cancelled as of this year.  </a:t>
            </a:r>
          </a:p>
          <a:p>
            <a:endParaRPr lang="en-US" dirty="0"/>
          </a:p>
          <a:p>
            <a:r>
              <a:rPr lang="en-US" dirty="0" smtClean="0"/>
              <a:t>One Pipeline to Marcus Hook, two pipelines to Canada.   </a:t>
            </a:r>
            <a:endParaRPr lang="en-US" dirty="0"/>
          </a:p>
        </p:txBody>
      </p:sp>
      <p:sp>
        <p:nvSpPr>
          <p:cNvPr id="4" name="Slide Number Placeholder 3"/>
          <p:cNvSpPr>
            <a:spLocks noGrp="1"/>
          </p:cNvSpPr>
          <p:nvPr>
            <p:ph type="sldNum" sz="quarter" idx="10"/>
          </p:nvPr>
        </p:nvSpPr>
        <p:spPr/>
        <p:txBody>
          <a:bodyPr/>
          <a:lstStyle/>
          <a:p>
            <a:fld id="{61BAB6AF-5D26-4AA5-BD12-368B4B4CF4FC}" type="slidenum">
              <a:rPr lang="en-US" smtClean="0"/>
              <a:t>17</a:t>
            </a:fld>
            <a:endParaRPr lang="en-US"/>
          </a:p>
        </p:txBody>
      </p:sp>
    </p:spTree>
    <p:extLst>
      <p:ext uri="{BB962C8B-B14F-4D97-AF65-F5344CB8AC3E}">
        <p14:creationId xmlns:p14="http://schemas.microsoft.com/office/powerpoint/2010/main" val="33970839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Missing the MPLX storage facility in Hopedale</a:t>
            </a:r>
            <a:endParaRPr lang="en-US" dirty="0"/>
          </a:p>
        </p:txBody>
      </p:sp>
      <p:sp>
        <p:nvSpPr>
          <p:cNvPr id="4" name="Slide Number Placeholder 3"/>
          <p:cNvSpPr>
            <a:spLocks noGrp="1"/>
          </p:cNvSpPr>
          <p:nvPr>
            <p:ph type="sldNum" sz="quarter" idx="10"/>
          </p:nvPr>
        </p:nvSpPr>
        <p:spPr/>
        <p:txBody>
          <a:bodyPr/>
          <a:lstStyle/>
          <a:p>
            <a:fld id="{61BAB6AF-5D26-4AA5-BD12-368B4B4CF4FC}" type="slidenum">
              <a:rPr lang="en-US" smtClean="0"/>
              <a:t>18</a:t>
            </a:fld>
            <a:endParaRPr lang="en-US"/>
          </a:p>
        </p:txBody>
      </p:sp>
    </p:spTree>
    <p:extLst>
      <p:ext uri="{BB962C8B-B14F-4D97-AF65-F5344CB8AC3E}">
        <p14:creationId xmlns:p14="http://schemas.microsoft.com/office/powerpoint/2010/main" val="16479741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study did not consider project economics, but rather it was a geologic assessment.</a:t>
            </a:r>
            <a:endParaRPr lang="en-US" dirty="0"/>
          </a:p>
        </p:txBody>
      </p:sp>
      <p:sp>
        <p:nvSpPr>
          <p:cNvPr id="4" name="Slide Number Placeholder 3"/>
          <p:cNvSpPr>
            <a:spLocks noGrp="1"/>
          </p:cNvSpPr>
          <p:nvPr>
            <p:ph type="sldNum" sz="quarter" idx="10"/>
          </p:nvPr>
        </p:nvSpPr>
        <p:spPr/>
        <p:txBody>
          <a:bodyPr/>
          <a:lstStyle/>
          <a:p>
            <a:fld id="{61BAB6AF-5D26-4AA5-BD12-368B4B4CF4FC}" type="slidenum">
              <a:rPr lang="en-US" smtClean="0"/>
              <a:t>19</a:t>
            </a:fld>
            <a:endParaRPr lang="en-US" dirty="0"/>
          </a:p>
        </p:txBody>
      </p:sp>
    </p:spTree>
    <p:extLst>
      <p:ext uri="{BB962C8B-B14F-4D97-AF65-F5344CB8AC3E}">
        <p14:creationId xmlns:p14="http://schemas.microsoft.com/office/powerpoint/2010/main" val="2554051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AF00F2-B5DF-4D14-9163-F04557C80CDB}" type="slidenum">
              <a:rPr lang="en-US" smtClean="0"/>
              <a:t>2</a:t>
            </a:fld>
            <a:endParaRPr lang="en-US" dirty="0"/>
          </a:p>
        </p:txBody>
      </p:sp>
    </p:spTree>
    <p:extLst>
      <p:ext uri="{BB962C8B-B14F-4D97-AF65-F5344CB8AC3E}">
        <p14:creationId xmlns:p14="http://schemas.microsoft.com/office/powerpoint/2010/main" val="34888554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Shell is closer to using 9 billion, not 6 billion any more.</a:t>
            </a:r>
            <a:endParaRPr lang="en-US" dirty="0"/>
          </a:p>
        </p:txBody>
      </p:sp>
      <p:sp>
        <p:nvSpPr>
          <p:cNvPr id="4" name="Slide Number Placeholder 3"/>
          <p:cNvSpPr>
            <a:spLocks noGrp="1"/>
          </p:cNvSpPr>
          <p:nvPr>
            <p:ph type="sldNum" sz="quarter" idx="10"/>
          </p:nvPr>
        </p:nvSpPr>
        <p:spPr/>
        <p:txBody>
          <a:bodyPr/>
          <a:lstStyle/>
          <a:p>
            <a:fld id="{61BAB6AF-5D26-4AA5-BD12-368B4B4CF4FC}" type="slidenum">
              <a:rPr lang="en-US" smtClean="0"/>
              <a:t>20</a:t>
            </a:fld>
            <a:endParaRPr lang="en-US"/>
          </a:p>
        </p:txBody>
      </p:sp>
    </p:spTree>
    <p:extLst>
      <p:ext uri="{BB962C8B-B14F-4D97-AF65-F5344CB8AC3E}">
        <p14:creationId xmlns:p14="http://schemas.microsoft.com/office/powerpoint/2010/main" val="3406668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BAB6AF-5D26-4AA5-BD12-368B4B4CF4FC}" type="slidenum">
              <a:rPr lang="en-US" smtClean="0"/>
              <a:t>21</a:t>
            </a:fld>
            <a:endParaRPr lang="en-US"/>
          </a:p>
        </p:txBody>
      </p:sp>
    </p:spTree>
    <p:extLst>
      <p:ext uri="{BB962C8B-B14F-4D97-AF65-F5344CB8AC3E}">
        <p14:creationId xmlns:p14="http://schemas.microsoft.com/office/powerpoint/2010/main" val="7195635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BAB6AF-5D26-4AA5-BD12-368B4B4CF4FC}" type="slidenum">
              <a:rPr lang="en-US" smtClean="0"/>
              <a:t>22</a:t>
            </a:fld>
            <a:endParaRPr lang="en-US"/>
          </a:p>
        </p:txBody>
      </p:sp>
    </p:spTree>
    <p:extLst>
      <p:ext uri="{BB962C8B-B14F-4D97-AF65-F5344CB8AC3E}">
        <p14:creationId xmlns:p14="http://schemas.microsoft.com/office/powerpoint/2010/main" val="16423268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BAB6AF-5D26-4AA5-BD12-368B4B4CF4FC}" type="slidenum">
              <a:rPr lang="en-US" smtClean="0"/>
              <a:t>26</a:t>
            </a:fld>
            <a:endParaRPr lang="en-US"/>
          </a:p>
        </p:txBody>
      </p:sp>
    </p:spTree>
    <p:extLst>
      <p:ext uri="{BB962C8B-B14F-4D97-AF65-F5344CB8AC3E}">
        <p14:creationId xmlns:p14="http://schemas.microsoft.com/office/powerpoint/2010/main" val="29454143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lgn="l"/>
            <a:endParaRPr lang="en-US" sz="1600" dirty="0"/>
          </a:p>
        </p:txBody>
      </p:sp>
      <p:sp>
        <p:nvSpPr>
          <p:cNvPr id="4" name="Slide Number Placeholder 3"/>
          <p:cNvSpPr>
            <a:spLocks noGrp="1"/>
          </p:cNvSpPr>
          <p:nvPr>
            <p:ph type="sldNum" sz="quarter" idx="10"/>
          </p:nvPr>
        </p:nvSpPr>
        <p:spPr/>
        <p:txBody>
          <a:bodyPr/>
          <a:lstStyle/>
          <a:p>
            <a:fld id="{61BAB6AF-5D26-4AA5-BD12-368B4B4CF4FC}" type="slidenum">
              <a:rPr lang="en-US" smtClean="0"/>
              <a:t>27</a:t>
            </a:fld>
            <a:endParaRPr lang="en-US"/>
          </a:p>
        </p:txBody>
      </p:sp>
    </p:spTree>
    <p:extLst>
      <p:ext uri="{BB962C8B-B14F-4D97-AF65-F5344CB8AC3E}">
        <p14:creationId xmlns:p14="http://schemas.microsoft.com/office/powerpoint/2010/main" val="30634560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BAB6AF-5D26-4AA5-BD12-368B4B4CF4FC}" type="slidenum">
              <a:rPr lang="en-US" smtClean="0"/>
              <a:t>28</a:t>
            </a:fld>
            <a:endParaRPr lang="en-US"/>
          </a:p>
        </p:txBody>
      </p:sp>
    </p:spTree>
    <p:extLst>
      <p:ext uri="{BB962C8B-B14F-4D97-AF65-F5344CB8AC3E}">
        <p14:creationId xmlns:p14="http://schemas.microsoft.com/office/powerpoint/2010/main" val="4099695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BAB6AF-5D26-4AA5-BD12-368B4B4CF4FC}" type="slidenum">
              <a:rPr lang="en-US" smtClean="0"/>
              <a:t>29</a:t>
            </a:fld>
            <a:endParaRPr lang="en-US"/>
          </a:p>
        </p:txBody>
      </p:sp>
    </p:spTree>
    <p:extLst>
      <p:ext uri="{BB962C8B-B14F-4D97-AF65-F5344CB8AC3E}">
        <p14:creationId xmlns:p14="http://schemas.microsoft.com/office/powerpoint/2010/main" val="38505804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BAB6AF-5D26-4AA5-BD12-368B4B4CF4FC}" type="slidenum">
              <a:rPr lang="en-US" smtClean="0"/>
              <a:t>30</a:t>
            </a:fld>
            <a:endParaRPr lang="en-US"/>
          </a:p>
        </p:txBody>
      </p:sp>
    </p:spTree>
    <p:extLst>
      <p:ext uri="{BB962C8B-B14F-4D97-AF65-F5344CB8AC3E}">
        <p14:creationId xmlns:p14="http://schemas.microsoft.com/office/powerpoint/2010/main" val="14896155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BAB6AF-5D26-4AA5-BD12-368B4B4CF4FC}" type="slidenum">
              <a:rPr lang="en-US" smtClean="0"/>
              <a:t>31</a:t>
            </a:fld>
            <a:endParaRPr lang="en-US"/>
          </a:p>
        </p:txBody>
      </p:sp>
    </p:spTree>
    <p:extLst>
      <p:ext uri="{BB962C8B-B14F-4D97-AF65-F5344CB8AC3E}">
        <p14:creationId xmlns:p14="http://schemas.microsoft.com/office/powerpoint/2010/main" val="39818634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F05A44-21C2-4540-AB80-E9E6E899A619}"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33794431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E5770AEB-18FE-47E4-A8F2-4B274D9A1E2D}" type="slidenum">
              <a:rPr lang="en-US">
                <a:solidFill>
                  <a:prstClr val="black"/>
                </a:solidFill>
                <a:latin typeface="Calibri" panose="020F0502020204030204"/>
              </a:rPr>
              <a:pPr defTabSz="931774">
                <a:defRPr/>
              </a:pPr>
              <a:t>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743157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5611F-1438-4D78-B0C8-71A6A4ED9CCA}" type="slidenum">
              <a:rPr lang="en-US" smtClean="0"/>
              <a:t>5</a:t>
            </a:fld>
            <a:endParaRPr lang="en-US"/>
          </a:p>
        </p:txBody>
      </p:sp>
    </p:spTree>
    <p:extLst>
      <p:ext uri="{BB962C8B-B14F-4D97-AF65-F5344CB8AC3E}">
        <p14:creationId xmlns:p14="http://schemas.microsoft.com/office/powerpoint/2010/main" val="23076053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BAB6AF-5D26-4AA5-BD12-368B4B4CF4FC}" type="slidenum">
              <a:rPr lang="en-US" smtClean="0"/>
              <a:t>6</a:t>
            </a:fld>
            <a:endParaRPr lang="en-US"/>
          </a:p>
        </p:txBody>
      </p:sp>
    </p:spTree>
    <p:extLst>
      <p:ext uri="{BB962C8B-B14F-4D97-AF65-F5344CB8AC3E}">
        <p14:creationId xmlns:p14="http://schemas.microsoft.com/office/powerpoint/2010/main" val="17223798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BAB6AF-5D26-4AA5-BD12-368B4B4CF4FC}" type="slidenum">
              <a:rPr lang="en-US" smtClean="0"/>
              <a:t>7</a:t>
            </a:fld>
            <a:endParaRPr lang="en-US"/>
          </a:p>
        </p:txBody>
      </p:sp>
    </p:spTree>
    <p:extLst>
      <p:ext uri="{BB962C8B-B14F-4D97-AF65-F5344CB8AC3E}">
        <p14:creationId xmlns:p14="http://schemas.microsoft.com/office/powerpoint/2010/main" val="12130118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BAB6AF-5D26-4AA5-BD12-368B4B4CF4FC}" type="slidenum">
              <a:rPr lang="en-US" smtClean="0"/>
              <a:t>8</a:t>
            </a:fld>
            <a:endParaRPr lang="en-US"/>
          </a:p>
        </p:txBody>
      </p:sp>
    </p:spTree>
    <p:extLst>
      <p:ext uri="{BB962C8B-B14F-4D97-AF65-F5344CB8AC3E}">
        <p14:creationId xmlns:p14="http://schemas.microsoft.com/office/powerpoint/2010/main" val="41228333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BAB6AF-5D26-4AA5-BD12-368B4B4CF4FC}" type="slidenum">
              <a:rPr lang="en-US" smtClean="0"/>
              <a:t>9</a:t>
            </a:fld>
            <a:endParaRPr lang="en-US"/>
          </a:p>
        </p:txBody>
      </p:sp>
    </p:spTree>
    <p:extLst>
      <p:ext uri="{BB962C8B-B14F-4D97-AF65-F5344CB8AC3E}">
        <p14:creationId xmlns:p14="http://schemas.microsoft.com/office/powerpoint/2010/main" val="15140638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jp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B95ACB-E370-4BE8-A854-58561E445DC0}" type="datetimeFigureOut">
              <a:rPr lang="en-US" smtClean="0"/>
              <a:t>6/5/2019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131D68-C9C2-4975-B767-ECD828ECEDBC}" type="slidenum">
              <a:rPr lang="en-US" smtClean="0"/>
              <a:t>‹#›</a:t>
            </a:fld>
            <a:endParaRPr lang="en-US"/>
          </a:p>
        </p:txBody>
      </p:sp>
    </p:spTree>
    <p:extLst>
      <p:ext uri="{BB962C8B-B14F-4D97-AF65-F5344CB8AC3E}">
        <p14:creationId xmlns:p14="http://schemas.microsoft.com/office/powerpoint/2010/main" val="41302399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B95ACB-E370-4BE8-A854-58561E445DC0}" type="datetimeFigureOut">
              <a:rPr lang="en-US" smtClean="0"/>
              <a:t>6/5/2019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131D68-C9C2-4975-B767-ECD828ECEDBC}" type="slidenum">
              <a:rPr lang="en-US" smtClean="0"/>
              <a:t>‹#›</a:t>
            </a:fld>
            <a:endParaRPr lang="en-US"/>
          </a:p>
        </p:txBody>
      </p:sp>
    </p:spTree>
    <p:extLst>
      <p:ext uri="{BB962C8B-B14F-4D97-AF65-F5344CB8AC3E}">
        <p14:creationId xmlns:p14="http://schemas.microsoft.com/office/powerpoint/2010/main" val="3484296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B95ACB-E370-4BE8-A854-58561E445DC0}" type="datetimeFigureOut">
              <a:rPr lang="en-US" smtClean="0"/>
              <a:t>6/5/2019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131D68-C9C2-4975-B767-ECD828ECEDBC}" type="slidenum">
              <a:rPr lang="en-US" smtClean="0"/>
              <a:t>‹#›</a:t>
            </a:fld>
            <a:endParaRPr lang="en-US"/>
          </a:p>
        </p:txBody>
      </p:sp>
    </p:spTree>
    <p:extLst>
      <p:ext uri="{BB962C8B-B14F-4D97-AF65-F5344CB8AC3E}">
        <p14:creationId xmlns:p14="http://schemas.microsoft.com/office/powerpoint/2010/main" val="5807315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4" name="Rectangle 8"/>
          <p:cNvSpPr>
            <a:spLocks noChangeArrowheads="1"/>
          </p:cNvSpPr>
          <p:nvPr userDrawn="1"/>
        </p:nvSpPr>
        <p:spPr bwMode="auto">
          <a:xfrm>
            <a:off x="0" y="0"/>
            <a:ext cx="12192000" cy="762000"/>
          </a:xfrm>
          <a:prstGeom prst="rect">
            <a:avLst/>
          </a:prstGeom>
          <a:solidFill>
            <a:srgbClr val="000066"/>
          </a:solidFill>
          <a:ln w="9525">
            <a:noFill/>
            <a:miter lim="800000"/>
            <a:headEnd/>
            <a:tailEnd/>
          </a:ln>
          <a:effectLst/>
        </p:spPr>
        <p:txBody>
          <a:bodyPr wrap="none" anchor="ctr"/>
          <a:lstStyle/>
          <a:p>
            <a:pPr algn="ctr" defTabSz="342900">
              <a:defRPr/>
            </a:pPr>
            <a:endParaRPr lang="en-US" sz="1013" dirty="0">
              <a:solidFill>
                <a:prstClr val="black"/>
              </a:solidFill>
            </a:endParaRPr>
          </a:p>
        </p:txBody>
      </p:sp>
      <p:sp>
        <p:nvSpPr>
          <p:cNvPr id="2" name="Title 1"/>
          <p:cNvSpPr>
            <a:spLocks noGrp="1"/>
          </p:cNvSpPr>
          <p:nvPr>
            <p:ph type="title" hasCustomPrompt="1"/>
          </p:nvPr>
        </p:nvSpPr>
        <p:spPr>
          <a:xfrm>
            <a:off x="215900" y="158157"/>
            <a:ext cx="9550400" cy="762000"/>
          </a:xfrm>
        </p:spPr>
        <p:txBody>
          <a:bodyPr>
            <a:normAutofit/>
          </a:bodyPr>
          <a:lstStyle>
            <a:lvl1pPr algn="l">
              <a:defRPr sz="1350" b="1" i="0">
                <a:solidFill>
                  <a:schemeClr val="bg1"/>
                </a:solidFill>
                <a:latin typeface="+mj-lt"/>
                <a:cs typeface="Arial" pitchFamily="34" charset="0"/>
              </a:defRPr>
            </a:lvl1pPr>
          </a:lstStyle>
          <a:p>
            <a:r>
              <a:rPr lang="en-US" dirty="0"/>
              <a:t>Click to edit Master title style</a:t>
            </a:r>
            <a:br>
              <a:rPr lang="en-US" dirty="0"/>
            </a:br>
            <a:r>
              <a:rPr lang="en-US" dirty="0"/>
              <a:t>Subtitle</a:t>
            </a:r>
            <a:br>
              <a:rPr lang="en-US" dirty="0"/>
            </a:br>
            <a:endParaRPr lang="en-US" dirty="0"/>
          </a:p>
        </p:txBody>
      </p:sp>
      <p:sp>
        <p:nvSpPr>
          <p:cNvPr id="17" name="Text Placeholder 16"/>
          <p:cNvSpPr>
            <a:spLocks noGrp="1"/>
          </p:cNvSpPr>
          <p:nvPr>
            <p:ph type="body" sz="quarter" idx="13"/>
          </p:nvPr>
        </p:nvSpPr>
        <p:spPr>
          <a:xfrm>
            <a:off x="399907" y="924519"/>
            <a:ext cx="11379200" cy="5562600"/>
          </a:xfrm>
        </p:spPr>
        <p:txBody>
          <a:bodyPr>
            <a:normAutofit/>
          </a:bodyPr>
          <a:lstStyle>
            <a:lvl1pPr marL="0" indent="0">
              <a:spcBef>
                <a:spcPts val="169"/>
              </a:spcBef>
              <a:spcAft>
                <a:spcPts val="169"/>
              </a:spcAft>
              <a:buFont typeface="Wingdings" pitchFamily="2" charset="2"/>
              <a:buNone/>
              <a:defRPr sz="1013" b="1">
                <a:solidFill>
                  <a:srgbClr val="002060"/>
                </a:solidFill>
                <a:latin typeface="+mn-lt"/>
                <a:cs typeface="Arial" pitchFamily="34" charset="0"/>
              </a:defRPr>
            </a:lvl1pPr>
            <a:lvl2pPr marL="514350" indent="-257175">
              <a:spcBef>
                <a:spcPts val="169"/>
              </a:spcBef>
              <a:spcAft>
                <a:spcPts val="169"/>
              </a:spcAft>
              <a:buFont typeface="Arial" pitchFamily="34" charset="0"/>
              <a:buChar char="●"/>
              <a:defRPr sz="900">
                <a:solidFill>
                  <a:srgbClr val="002060"/>
                </a:solidFill>
                <a:latin typeface="+mn-lt"/>
                <a:cs typeface="Arial" pitchFamily="34" charset="0"/>
              </a:defRPr>
            </a:lvl2pPr>
            <a:lvl3pPr marL="771525" indent="-257175">
              <a:buFont typeface="Courier New" pitchFamily="49" charset="0"/>
              <a:buChar char="o"/>
              <a:defRPr sz="844" baseline="0">
                <a:solidFill>
                  <a:srgbClr val="002060"/>
                </a:solidFill>
                <a:latin typeface="+mn-lt"/>
              </a:defRPr>
            </a:lvl3pPr>
            <a:lvl4pPr marL="1028700" indent="-257175">
              <a:buFont typeface="+mj-lt"/>
              <a:buNone/>
              <a:defRPr sz="956">
                <a:solidFill>
                  <a:srgbClr val="002060"/>
                </a:solidFill>
              </a:defRPr>
            </a:lvl4pPr>
            <a:lvl5pPr marL="1285875" indent="-257175">
              <a:buFont typeface="+mj-lt"/>
              <a:buNone/>
              <a:defRPr sz="956">
                <a:solidFill>
                  <a:srgbClr val="002060"/>
                </a:solidFill>
              </a:defRPr>
            </a:lvl5pPr>
          </a:lstStyle>
          <a:p>
            <a:pPr lvl="0"/>
            <a:r>
              <a:rPr lang="en-US" dirty="0"/>
              <a:t>Click to edit Master text styles</a:t>
            </a:r>
          </a:p>
          <a:p>
            <a:pPr lvl="1"/>
            <a:r>
              <a:rPr lang="en-US" dirty="0"/>
              <a:t>Second level</a:t>
            </a:r>
          </a:p>
          <a:p>
            <a:pPr lvl="2"/>
            <a:r>
              <a:rPr lang="en-US" dirty="0"/>
              <a:t>Third level</a:t>
            </a:r>
          </a:p>
        </p:txBody>
      </p:sp>
      <p:sp>
        <p:nvSpPr>
          <p:cNvPr id="13" name="Rectangle 2"/>
          <p:cNvSpPr>
            <a:spLocks noChangeArrowheads="1"/>
          </p:cNvSpPr>
          <p:nvPr userDrawn="1"/>
        </p:nvSpPr>
        <p:spPr bwMode="auto">
          <a:xfrm rot="16200000">
            <a:off x="5980527" y="607536"/>
            <a:ext cx="217967" cy="12261699"/>
          </a:xfrm>
          <a:prstGeom prst="rect">
            <a:avLst/>
          </a:prstGeom>
          <a:solidFill>
            <a:srgbClr val="000066"/>
          </a:solidFill>
          <a:ln w="9525">
            <a:solidFill>
              <a:schemeClr val="tx1"/>
            </a:solidFill>
            <a:miter lim="800000"/>
            <a:headEnd/>
            <a:tailEnd/>
          </a:ln>
          <a:effectLst/>
        </p:spPr>
        <p:txBody>
          <a:bodyPr wrap="none" anchor="ctr"/>
          <a:lstStyle/>
          <a:p>
            <a:pPr algn="ctr" defTabSz="342900">
              <a:defRPr/>
            </a:pPr>
            <a:endParaRPr lang="en-US" sz="1013" dirty="0">
              <a:solidFill>
                <a:prstClr val="white"/>
              </a:solidFill>
            </a:endParaRPr>
          </a:p>
        </p:txBody>
      </p:sp>
      <p:sp>
        <p:nvSpPr>
          <p:cNvPr id="10" name="Text Placeholder 9"/>
          <p:cNvSpPr txBox="1">
            <a:spLocks/>
          </p:cNvSpPr>
          <p:nvPr userDrawn="1"/>
        </p:nvSpPr>
        <p:spPr>
          <a:xfrm>
            <a:off x="173567" y="6616700"/>
            <a:ext cx="9715500" cy="241300"/>
          </a:xfrm>
          <a:prstGeom prst="rect">
            <a:avLst/>
          </a:prstGeom>
        </p:spPr>
        <p:txBody>
          <a:bodyPr>
            <a:normAutofit/>
          </a:bodyPr>
          <a:lstStyle>
            <a:lvl1pPr>
              <a:buNone/>
              <a:defRPr sz="1000" baseline="0">
                <a:solidFill>
                  <a:schemeClr val="bg1"/>
                </a:solidFill>
                <a:latin typeface="Arial" pitchFamily="34" charset="0"/>
                <a:cs typeface="Arial" pitchFamily="34" charset="0"/>
              </a:defRPr>
            </a:lvl1pPr>
          </a:lstStyle>
          <a:p>
            <a:pPr marL="192881" indent="-192881" defTabSz="257175">
              <a:spcBef>
                <a:spcPct val="20000"/>
              </a:spcBef>
              <a:buFont typeface="Arial"/>
              <a:buNone/>
              <a:defRPr/>
            </a:pPr>
            <a:fld id="{5F6DFBF1-3A40-442B-AFC2-142ACEA06E44}" type="slidenum">
              <a:rPr lang="en-US" sz="563" smtClean="0">
                <a:solidFill>
                  <a:prstClr val="white"/>
                </a:solidFill>
                <a:latin typeface="Calibri"/>
                <a:cs typeface="Calibri"/>
              </a:rPr>
              <a:pPr marL="192881" indent="-192881" defTabSz="257175">
                <a:spcBef>
                  <a:spcPct val="20000"/>
                </a:spcBef>
                <a:buFont typeface="Arial"/>
                <a:buNone/>
                <a:defRPr/>
              </a:pPr>
              <a:t>‹#›</a:t>
            </a:fld>
            <a:r>
              <a:rPr lang="en-US" sz="563" dirty="0">
                <a:solidFill>
                  <a:prstClr val="white"/>
                </a:solidFill>
                <a:latin typeface="Calibri"/>
                <a:cs typeface="Calibri"/>
              </a:rPr>
              <a:t> | Office of Fossil Energy</a:t>
            </a:r>
          </a:p>
        </p:txBody>
      </p:sp>
    </p:spTree>
    <p:extLst>
      <p:ext uri="{BB962C8B-B14F-4D97-AF65-F5344CB8AC3E}">
        <p14:creationId xmlns:p14="http://schemas.microsoft.com/office/powerpoint/2010/main" val="275941175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3_EERE Black Slide Cover">
    <p:spTree>
      <p:nvGrpSpPr>
        <p:cNvPr id="1" name=""/>
        <p:cNvGrpSpPr/>
        <p:nvPr/>
      </p:nvGrpSpPr>
      <p:grpSpPr>
        <a:xfrm>
          <a:off x="0" y="0"/>
          <a:ext cx="0" cy="0"/>
          <a:chOff x="0" y="0"/>
          <a:chExt cx="0" cy="0"/>
        </a:xfrm>
      </p:grpSpPr>
      <p:sp>
        <p:nvSpPr>
          <p:cNvPr id="32" name="Rectangle 2"/>
          <p:cNvSpPr>
            <a:spLocks noChangeArrowheads="1"/>
          </p:cNvSpPr>
          <p:nvPr userDrawn="1"/>
        </p:nvSpPr>
        <p:spPr bwMode="auto">
          <a:xfrm rot="16200000">
            <a:off x="5282610" y="-5282609"/>
            <a:ext cx="1626781" cy="12192000"/>
          </a:xfrm>
          <a:prstGeom prst="rect">
            <a:avLst/>
          </a:prstGeom>
          <a:solidFill>
            <a:srgbClr val="000066"/>
          </a:solidFill>
          <a:ln w="9525">
            <a:solidFill>
              <a:schemeClr val="tx1"/>
            </a:solidFill>
            <a:miter lim="800000"/>
            <a:headEnd/>
            <a:tailEnd/>
          </a:ln>
          <a:effectLst/>
        </p:spPr>
        <p:txBody>
          <a:bodyPr wrap="none" anchor="ctr"/>
          <a:lstStyle/>
          <a:p>
            <a:pPr algn="ctr">
              <a:defRPr/>
            </a:pPr>
            <a:endParaRPr lang="en-US" sz="1800" dirty="0">
              <a:solidFill>
                <a:prstClr val="black"/>
              </a:solidFill>
            </a:endParaRPr>
          </a:p>
        </p:txBody>
      </p:sp>
      <p:pic>
        <p:nvPicPr>
          <p:cNvPr id="35" name="Picture 1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594" t="10019" r="-1594" b="9075"/>
          <a:stretch/>
        </p:blipFill>
        <p:spPr bwMode="auto">
          <a:xfrm>
            <a:off x="4416746" y="1569308"/>
            <a:ext cx="3101655" cy="1717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9"/>
          <p:cNvSpPr/>
          <p:nvPr userDrawn="1"/>
        </p:nvSpPr>
        <p:spPr>
          <a:xfrm flipH="1">
            <a:off x="7112000" y="2916430"/>
            <a:ext cx="5080000" cy="372567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prstClr val="white"/>
              </a:solidFill>
            </a:endParaRPr>
          </a:p>
        </p:txBody>
      </p:sp>
      <p:sp>
        <p:nvSpPr>
          <p:cNvPr id="6" name="Rectangle 15"/>
          <p:cNvSpPr/>
          <p:nvPr/>
        </p:nvSpPr>
        <p:spPr>
          <a:xfrm>
            <a:off x="0" y="6610350"/>
            <a:ext cx="12192000" cy="247650"/>
          </a:xfrm>
          <a:prstGeom prst="rect">
            <a:avLst/>
          </a:prstGeom>
          <a:solidFill>
            <a:srgbClr val="000066"/>
          </a:solidFill>
          <a:ln w="9525">
            <a:solidFill>
              <a:schemeClr val="tx1"/>
            </a:solidFill>
            <a:miter lim="800000"/>
            <a:headEnd/>
            <a:tailEnd/>
          </a:ln>
          <a:effectLst/>
        </p:spPr>
        <p:txBody>
          <a:bodyPr wrap="none" anchor="ctr"/>
          <a:lstStyle/>
          <a:p>
            <a:pPr algn="ctr"/>
            <a:endParaRPr lang="en-US" sz="1800" dirty="0">
              <a:solidFill>
                <a:prstClr val="black"/>
              </a:solidFill>
            </a:endParaRPr>
          </a:p>
        </p:txBody>
      </p:sp>
      <p:sp>
        <p:nvSpPr>
          <p:cNvPr id="7" name="Text Placeholder 9"/>
          <p:cNvSpPr txBox="1">
            <a:spLocks/>
          </p:cNvSpPr>
          <p:nvPr/>
        </p:nvSpPr>
        <p:spPr>
          <a:xfrm>
            <a:off x="173567" y="6616700"/>
            <a:ext cx="9715500" cy="241300"/>
          </a:xfrm>
          <a:prstGeom prst="rect">
            <a:avLst/>
          </a:prstGeom>
        </p:spPr>
        <p:txBody>
          <a:bodyPr>
            <a:normAutofit lnSpcReduction="10000"/>
          </a:bodyPr>
          <a:lstStyle>
            <a:lvl1pPr>
              <a:buNone/>
              <a:defRPr sz="1000" baseline="0">
                <a:solidFill>
                  <a:schemeClr val="bg1"/>
                </a:solidFill>
                <a:latin typeface="Arial" pitchFamily="34" charset="0"/>
                <a:cs typeface="Arial" pitchFamily="34" charset="0"/>
              </a:defRPr>
            </a:lvl1pPr>
          </a:lstStyle>
          <a:p>
            <a:pPr marL="342900" indent="-342900" defTabSz="457200">
              <a:spcBef>
                <a:spcPct val="20000"/>
              </a:spcBef>
              <a:buFont typeface="Arial"/>
              <a:buNone/>
              <a:defRPr/>
            </a:pPr>
            <a:fld id="{24289C06-C21E-485E-9AAF-A99C6B017E3B}" type="slidenum">
              <a:rPr lang="en-US" sz="1000" smtClean="0">
                <a:solidFill>
                  <a:prstClr val="white"/>
                </a:solidFill>
                <a:latin typeface="Calibri"/>
                <a:cs typeface="Calibri"/>
              </a:rPr>
              <a:pPr marL="342900" indent="-342900" defTabSz="457200">
                <a:spcBef>
                  <a:spcPct val="20000"/>
                </a:spcBef>
                <a:buFont typeface="Arial"/>
                <a:buNone/>
                <a:defRPr/>
              </a:pPr>
              <a:t>‹#›</a:t>
            </a:fld>
            <a:r>
              <a:rPr lang="en-US" sz="1000" dirty="0" smtClean="0">
                <a:solidFill>
                  <a:prstClr val="white"/>
                </a:solidFill>
                <a:latin typeface="Calibri"/>
                <a:cs typeface="Calibri"/>
              </a:rPr>
              <a:t> | Office of Fossil Energy</a:t>
            </a:r>
            <a:endParaRPr lang="en-US" sz="1000" dirty="0">
              <a:solidFill>
                <a:prstClr val="white"/>
              </a:solidFill>
              <a:latin typeface="Calibri"/>
              <a:cs typeface="Calibri"/>
            </a:endParaRPr>
          </a:p>
        </p:txBody>
      </p:sp>
      <p:sp>
        <p:nvSpPr>
          <p:cNvPr id="8" name="Text Placeholder 9"/>
          <p:cNvSpPr txBox="1">
            <a:spLocks/>
          </p:cNvSpPr>
          <p:nvPr/>
        </p:nvSpPr>
        <p:spPr>
          <a:xfrm>
            <a:off x="7302501" y="6616700"/>
            <a:ext cx="4889500" cy="241300"/>
          </a:xfrm>
          <a:prstGeom prst="rect">
            <a:avLst/>
          </a:prstGeom>
        </p:spPr>
        <p:txBody>
          <a:bodyPr>
            <a:normAutofit lnSpcReduction="10000"/>
          </a:bodyPr>
          <a:lstStyle>
            <a:lvl1pPr>
              <a:buNone/>
              <a:defRPr sz="1000" baseline="0">
                <a:solidFill>
                  <a:schemeClr val="bg1"/>
                </a:solidFill>
                <a:latin typeface="Arial" pitchFamily="34" charset="0"/>
                <a:cs typeface="Arial" pitchFamily="34" charset="0"/>
              </a:defRPr>
            </a:lvl1pPr>
          </a:lstStyle>
          <a:p>
            <a:pPr marL="342900" indent="-342900" algn="r" defTabSz="457200">
              <a:spcBef>
                <a:spcPct val="20000"/>
              </a:spcBef>
              <a:buFont typeface="Arial"/>
              <a:buNone/>
              <a:defRPr/>
            </a:pPr>
            <a:r>
              <a:rPr lang="en-US" sz="1000" dirty="0" smtClean="0">
                <a:solidFill>
                  <a:prstClr val="white"/>
                </a:solidFill>
                <a:latin typeface="Calibri"/>
                <a:cs typeface="Calibri"/>
              </a:rPr>
              <a:t>fossil.energy.gov</a:t>
            </a:r>
            <a:endParaRPr lang="en-US" sz="1000" dirty="0">
              <a:solidFill>
                <a:prstClr val="white"/>
              </a:solidFill>
              <a:latin typeface="Calibri"/>
              <a:cs typeface="Calibri"/>
            </a:endParaRPr>
          </a:p>
        </p:txBody>
      </p:sp>
      <p:sp>
        <p:nvSpPr>
          <p:cNvPr id="3" name="Text Placeholder 2"/>
          <p:cNvSpPr>
            <a:spLocks noGrp="1"/>
          </p:cNvSpPr>
          <p:nvPr>
            <p:ph type="body" sz="quarter" idx="10" hasCustomPrompt="1"/>
          </p:nvPr>
        </p:nvSpPr>
        <p:spPr>
          <a:xfrm>
            <a:off x="304800" y="3892816"/>
            <a:ext cx="6400800" cy="526785"/>
          </a:xfrm>
          <a:prstGeom prst="rect">
            <a:avLst/>
          </a:prstGeom>
        </p:spPr>
        <p:txBody>
          <a:bodyPr vert="horz" lIns="0" tIns="0" rIns="0" bIns="0"/>
          <a:lstStyle>
            <a:lvl1pPr marL="0" indent="0">
              <a:buNone/>
              <a:defRPr sz="2800" b="0"/>
            </a:lvl1pPr>
          </a:lstStyle>
          <a:p>
            <a:pPr lvl="0"/>
            <a:r>
              <a:rPr lang="en-US" dirty="0" smtClean="0"/>
              <a:t>Headline</a:t>
            </a:r>
            <a:endParaRPr lang="en-US" dirty="0"/>
          </a:p>
        </p:txBody>
      </p:sp>
      <p:sp>
        <p:nvSpPr>
          <p:cNvPr id="24" name="Text Placeholder 2"/>
          <p:cNvSpPr>
            <a:spLocks noGrp="1"/>
          </p:cNvSpPr>
          <p:nvPr>
            <p:ph type="body" sz="quarter" idx="11" hasCustomPrompt="1"/>
          </p:nvPr>
        </p:nvSpPr>
        <p:spPr>
          <a:xfrm>
            <a:off x="304800" y="4477720"/>
            <a:ext cx="6400800" cy="526785"/>
          </a:xfrm>
          <a:prstGeom prst="rect">
            <a:avLst/>
          </a:prstGeom>
        </p:spPr>
        <p:txBody>
          <a:bodyPr vert="horz" lIns="0" tIns="0" rIns="0" bIns="0"/>
          <a:lstStyle>
            <a:lvl1pPr marL="0" indent="0">
              <a:buNone/>
              <a:defRPr sz="2400" b="0"/>
            </a:lvl1pPr>
          </a:lstStyle>
          <a:p>
            <a:pPr lvl="0"/>
            <a:r>
              <a:rPr lang="en-US" dirty="0" smtClean="0"/>
              <a:t>Date</a:t>
            </a:r>
            <a:endParaRPr lang="en-US" dirty="0"/>
          </a:p>
        </p:txBody>
      </p:sp>
      <p:sp>
        <p:nvSpPr>
          <p:cNvPr id="27" name="Text Placeholder 9"/>
          <p:cNvSpPr>
            <a:spLocks noGrp="1"/>
          </p:cNvSpPr>
          <p:nvPr>
            <p:ph type="body" sz="quarter" idx="12" hasCustomPrompt="1"/>
          </p:nvPr>
        </p:nvSpPr>
        <p:spPr>
          <a:xfrm>
            <a:off x="7518400" y="3886200"/>
            <a:ext cx="4267200" cy="457200"/>
          </a:xfrm>
          <a:prstGeom prst="rect">
            <a:avLst/>
          </a:prstGeom>
        </p:spPr>
        <p:txBody>
          <a:bodyPr vert="horz"/>
          <a:lstStyle>
            <a:lvl1pPr marL="0" indent="0">
              <a:buNone/>
              <a:defRPr b="1">
                <a:solidFill>
                  <a:schemeClr val="bg1"/>
                </a:solidFill>
              </a:defRPr>
            </a:lvl1pPr>
          </a:lstStyle>
          <a:p>
            <a:pPr lvl="0"/>
            <a:r>
              <a:rPr lang="en-US" dirty="0" smtClean="0"/>
              <a:t>Title</a:t>
            </a:r>
          </a:p>
        </p:txBody>
      </p:sp>
      <p:sp>
        <p:nvSpPr>
          <p:cNvPr id="28" name="Text Placeholder 9"/>
          <p:cNvSpPr>
            <a:spLocks noGrp="1"/>
          </p:cNvSpPr>
          <p:nvPr>
            <p:ph type="body" sz="quarter" idx="13" hasCustomPrompt="1"/>
          </p:nvPr>
        </p:nvSpPr>
        <p:spPr>
          <a:xfrm>
            <a:off x="7518400" y="4495800"/>
            <a:ext cx="4267200" cy="457200"/>
          </a:xfrm>
          <a:prstGeom prst="rect">
            <a:avLst/>
          </a:prstGeom>
        </p:spPr>
        <p:txBody>
          <a:bodyPr vert="horz"/>
          <a:lstStyle>
            <a:lvl1pPr marL="0" indent="0">
              <a:buNone/>
              <a:defRPr sz="2000" b="0">
                <a:solidFill>
                  <a:srgbClr val="FFFFFF"/>
                </a:solidFill>
              </a:defRPr>
            </a:lvl1pPr>
          </a:lstStyle>
          <a:p>
            <a:pPr lvl="0"/>
            <a:r>
              <a:rPr lang="en-US" dirty="0" smtClean="0"/>
              <a:t>Position</a:t>
            </a:r>
          </a:p>
        </p:txBody>
      </p:sp>
      <p:grpSp>
        <p:nvGrpSpPr>
          <p:cNvPr id="25" name="Group 24"/>
          <p:cNvGrpSpPr/>
          <p:nvPr userDrawn="1"/>
        </p:nvGrpSpPr>
        <p:grpSpPr>
          <a:xfrm>
            <a:off x="5274090" y="387243"/>
            <a:ext cx="7511732" cy="871837"/>
            <a:chOff x="3983044" y="377293"/>
            <a:chExt cx="5633799" cy="871837"/>
          </a:xfrm>
        </p:grpSpPr>
        <p:pic>
          <p:nvPicPr>
            <p:cNvPr id="29" name="Picture 7"/>
            <p:cNvPicPr>
              <a:picLocks noChangeAspect="1" noChangeArrowheads="1"/>
            </p:cNvPicPr>
            <p:nvPr userDrawn="1"/>
          </p:nvPicPr>
          <p:blipFill>
            <a:blip r:embed="rId3" cstate="print"/>
            <a:srcRect r="46588"/>
            <a:stretch>
              <a:fillRect/>
            </a:stretch>
          </p:blipFill>
          <p:spPr bwMode="auto">
            <a:xfrm>
              <a:off x="3983044" y="377294"/>
              <a:ext cx="3002539" cy="871836"/>
            </a:xfrm>
            <a:prstGeom prst="rect">
              <a:avLst/>
            </a:prstGeom>
            <a:noFill/>
            <a:ln w="9525">
              <a:noFill/>
              <a:miter lim="800000"/>
              <a:headEnd/>
              <a:tailEnd/>
            </a:ln>
          </p:spPr>
        </p:pic>
        <p:sp>
          <p:nvSpPr>
            <p:cNvPr id="30" name="TextBox 29"/>
            <p:cNvSpPr txBox="1"/>
            <p:nvPr userDrawn="1"/>
          </p:nvSpPr>
          <p:spPr>
            <a:xfrm>
              <a:off x="7203849" y="419168"/>
              <a:ext cx="2412994" cy="707886"/>
            </a:xfrm>
            <a:prstGeom prst="rect">
              <a:avLst/>
            </a:prstGeom>
            <a:noFill/>
          </p:spPr>
          <p:txBody>
            <a:bodyPr wrap="square" rtlCol="0">
              <a:spAutoFit/>
            </a:bodyPr>
            <a:lstStyle/>
            <a:p>
              <a:r>
                <a:rPr lang="en-US" sz="2000" dirty="0" smtClean="0">
                  <a:solidFill>
                    <a:prstClr val="white"/>
                  </a:solidFill>
                  <a:latin typeface="Meiryo" panose="020B0604030504040204" pitchFamily="34" charset="-128"/>
                  <a:ea typeface="Meiryo" panose="020B0604030504040204" pitchFamily="34" charset="-128"/>
                  <a:cs typeface="Meiryo" panose="020B0604030504040204" pitchFamily="34" charset="-128"/>
                </a:rPr>
                <a:t>Office of </a:t>
              </a:r>
            </a:p>
            <a:p>
              <a:r>
                <a:rPr lang="en-US" sz="2000" dirty="0" smtClean="0">
                  <a:solidFill>
                    <a:prstClr val="white"/>
                  </a:solidFill>
                  <a:latin typeface="Meiryo" panose="020B0604030504040204" pitchFamily="34" charset="-128"/>
                  <a:ea typeface="Meiryo" panose="020B0604030504040204" pitchFamily="34" charset="-128"/>
                  <a:cs typeface="Meiryo" panose="020B0604030504040204" pitchFamily="34" charset="-128"/>
                </a:rPr>
                <a:t>Fossil Energy</a:t>
              </a:r>
              <a:endParaRPr lang="en-US" sz="2000" dirty="0">
                <a:solidFill>
                  <a:prstClr val="white"/>
                </a:solidFill>
                <a:latin typeface="Meiryo" panose="020B0604030504040204" pitchFamily="34" charset="-128"/>
                <a:ea typeface="Meiryo" panose="020B0604030504040204" pitchFamily="34" charset="-128"/>
                <a:cs typeface="Meiryo" panose="020B0604030504040204" pitchFamily="34" charset="-128"/>
              </a:endParaRPr>
            </a:p>
          </p:txBody>
        </p:sp>
        <p:cxnSp>
          <p:nvCxnSpPr>
            <p:cNvPr id="31" name="Straight Connector 30"/>
            <p:cNvCxnSpPr/>
            <p:nvPr userDrawn="1"/>
          </p:nvCxnSpPr>
          <p:spPr>
            <a:xfrm>
              <a:off x="7114823" y="377293"/>
              <a:ext cx="0" cy="707231"/>
            </a:xfrm>
            <a:prstGeom prst="line">
              <a:avLst/>
            </a:prstGeom>
            <a:ln>
              <a:solidFill>
                <a:schemeClr val="bg1"/>
              </a:solidFill>
            </a:ln>
          </p:spPr>
          <p:style>
            <a:lnRef idx="3">
              <a:schemeClr val="accent4"/>
            </a:lnRef>
            <a:fillRef idx="0">
              <a:schemeClr val="accent4"/>
            </a:fillRef>
            <a:effectRef idx="2">
              <a:schemeClr val="accent4"/>
            </a:effectRef>
            <a:fontRef idx="minor">
              <a:schemeClr val="tx1"/>
            </a:fontRef>
          </p:style>
        </p:cxnSp>
      </p:grpSp>
      <p:pic>
        <p:nvPicPr>
          <p:cNvPr id="10" name="Picture 9"/>
          <p:cNvPicPr>
            <a:picLocks noChangeAspect="1"/>
          </p:cNvPicPr>
          <p:nvPr userDrawn="1"/>
        </p:nvPicPr>
        <p:blipFill rotWithShape="1">
          <a:blip r:embed="rId4" cstate="print">
            <a:extLst>
              <a:ext uri="{28A0092B-C50C-407E-A947-70E740481C1C}">
                <a14:useLocalDpi xmlns:a14="http://schemas.microsoft.com/office/drawing/2010/main" val="0"/>
              </a:ext>
            </a:extLst>
          </a:blip>
          <a:srcRect l="-13232" t="7334" r="6179" b="1333"/>
          <a:stretch/>
        </p:blipFill>
        <p:spPr>
          <a:xfrm>
            <a:off x="9259330" y="1581150"/>
            <a:ext cx="2932671" cy="1693106"/>
          </a:xfrm>
          <a:prstGeom prst="rect">
            <a:avLst/>
          </a:prstGeom>
        </p:spPr>
      </p:pic>
      <p:grpSp>
        <p:nvGrpSpPr>
          <p:cNvPr id="21" name="Group 20"/>
          <p:cNvGrpSpPr/>
          <p:nvPr userDrawn="1"/>
        </p:nvGrpSpPr>
        <p:grpSpPr>
          <a:xfrm>
            <a:off x="1789447" y="1"/>
            <a:ext cx="2890821" cy="3305319"/>
            <a:chOff x="-12470" y="-9525"/>
            <a:chExt cx="1545996" cy="2986567"/>
          </a:xfrm>
        </p:grpSpPr>
        <p:pic>
          <p:nvPicPr>
            <p:cNvPr id="12" name="Picture 11"/>
            <p:cNvPicPr>
              <a:picLocks noChangeAspect="1"/>
            </p:cNvPicPr>
            <p:nvPr userDrawn="1"/>
          </p:nvPicPr>
          <p:blipFill rotWithShape="1">
            <a:blip r:embed="rId5" cstate="print">
              <a:extLst>
                <a:ext uri="{28A0092B-C50C-407E-A947-70E740481C1C}">
                  <a14:useLocalDpi xmlns:a14="http://schemas.microsoft.com/office/drawing/2010/main" val="0"/>
                </a:ext>
              </a:extLst>
            </a:blip>
            <a:srcRect l="24269" t="654" r="4915" b="-654"/>
            <a:stretch/>
          </p:blipFill>
          <p:spPr>
            <a:xfrm>
              <a:off x="-12470" y="1521642"/>
              <a:ext cx="1545996" cy="1455400"/>
            </a:xfrm>
            <a:prstGeom prst="rect">
              <a:avLst/>
            </a:prstGeom>
          </p:spPr>
        </p:pic>
        <p:pic>
          <p:nvPicPr>
            <p:cNvPr id="17" name="Picture 1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936" y="-9525"/>
              <a:ext cx="1529936" cy="1529936"/>
            </a:xfrm>
            <a:prstGeom prst="rect">
              <a:avLst/>
            </a:prstGeom>
          </p:spPr>
        </p:pic>
      </p:grpSp>
      <p:pic>
        <p:nvPicPr>
          <p:cNvPr id="34" name="Picture 33"/>
          <p:cNvPicPr>
            <a:picLocks noChangeAspect="1"/>
          </p:cNvPicPr>
          <p:nvPr userDrawn="1"/>
        </p:nvPicPr>
        <p:blipFill rotWithShape="1">
          <a:blip r:embed="rId7" cstate="print">
            <a:extLst>
              <a:ext uri="{28A0092B-C50C-407E-A947-70E740481C1C}">
                <a14:useLocalDpi xmlns:a14="http://schemas.microsoft.com/office/drawing/2010/main" val="0"/>
              </a:ext>
            </a:extLst>
          </a:blip>
          <a:srcRect l="17369" r="15707"/>
          <a:stretch/>
        </p:blipFill>
        <p:spPr>
          <a:xfrm>
            <a:off x="-5034" y="0"/>
            <a:ext cx="1794481" cy="3274256"/>
          </a:xfrm>
          <a:prstGeom prst="rect">
            <a:avLst/>
          </a:prstGeom>
        </p:spPr>
      </p:pic>
      <p:pic>
        <p:nvPicPr>
          <p:cNvPr id="33" name="Picture 14"/>
          <p:cNvPicPr>
            <a:picLocks noChangeAspect="1" noChangeArrowheads="1"/>
          </p:cNvPicPr>
          <p:nvPr userDrawn="1"/>
        </p:nvPicPr>
        <p:blipFill rotWithShape="1">
          <a:blip r:embed="rId8" cstate="print">
            <a:extLst>
              <a:ext uri="{28A0092B-C50C-407E-A947-70E740481C1C}">
                <a14:useLocalDpi xmlns:a14="http://schemas.microsoft.com/office/drawing/2010/main" val="0"/>
              </a:ext>
            </a:extLst>
          </a:blip>
          <a:srcRect l="358" t="8981" r="11518" b="16508"/>
          <a:stretch/>
        </p:blipFill>
        <p:spPr bwMode="auto">
          <a:xfrm>
            <a:off x="6975562" y="1578478"/>
            <a:ext cx="2646233" cy="1696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89651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4" name="Rectangle 8"/>
          <p:cNvSpPr>
            <a:spLocks noChangeArrowheads="1"/>
          </p:cNvSpPr>
          <p:nvPr userDrawn="1"/>
        </p:nvSpPr>
        <p:spPr bwMode="auto">
          <a:xfrm>
            <a:off x="0" y="0"/>
            <a:ext cx="12192000" cy="762000"/>
          </a:xfrm>
          <a:prstGeom prst="rect">
            <a:avLst/>
          </a:prstGeom>
          <a:solidFill>
            <a:srgbClr val="000066"/>
          </a:solidFill>
          <a:ln w="9525">
            <a:noFill/>
            <a:miter lim="800000"/>
            <a:headEnd/>
            <a:tailEnd/>
          </a:ln>
          <a:effectLst/>
        </p:spPr>
        <p:txBody>
          <a:bodyPr wrap="none" anchor="ctr"/>
          <a:lstStyle/>
          <a:p>
            <a:pPr algn="ctr">
              <a:defRPr/>
            </a:pPr>
            <a:endParaRPr lang="en-US" sz="1800" dirty="0">
              <a:solidFill>
                <a:prstClr val="black"/>
              </a:solidFill>
            </a:endParaRPr>
          </a:p>
        </p:txBody>
      </p:sp>
      <p:sp>
        <p:nvSpPr>
          <p:cNvPr id="2" name="Title 1"/>
          <p:cNvSpPr>
            <a:spLocks noGrp="1"/>
          </p:cNvSpPr>
          <p:nvPr>
            <p:ph type="title" hasCustomPrompt="1"/>
          </p:nvPr>
        </p:nvSpPr>
        <p:spPr>
          <a:xfrm>
            <a:off x="215900" y="158157"/>
            <a:ext cx="9550400" cy="762000"/>
          </a:xfrm>
        </p:spPr>
        <p:txBody>
          <a:bodyPr>
            <a:normAutofit/>
          </a:bodyPr>
          <a:lstStyle>
            <a:lvl1pPr algn="l">
              <a:defRPr sz="2400" b="1" i="0">
                <a:solidFill>
                  <a:schemeClr val="bg1"/>
                </a:solidFill>
                <a:latin typeface="+mj-lt"/>
                <a:cs typeface="Arial" pitchFamily="34" charset="0"/>
              </a:defRPr>
            </a:lvl1pPr>
          </a:lstStyle>
          <a:p>
            <a:r>
              <a:rPr lang="en-US" dirty="0" smtClean="0"/>
              <a:t>Click to edit Master title style</a:t>
            </a:r>
            <a:br>
              <a:rPr lang="en-US" dirty="0" smtClean="0"/>
            </a:br>
            <a:r>
              <a:rPr lang="en-US" dirty="0" smtClean="0"/>
              <a:t>Subtitle</a:t>
            </a:r>
            <a:br>
              <a:rPr lang="en-US" dirty="0" smtClean="0"/>
            </a:br>
            <a:endParaRPr lang="en-US" dirty="0"/>
          </a:p>
        </p:txBody>
      </p:sp>
      <p:sp>
        <p:nvSpPr>
          <p:cNvPr id="17" name="Text Placeholder 16"/>
          <p:cNvSpPr>
            <a:spLocks noGrp="1"/>
          </p:cNvSpPr>
          <p:nvPr>
            <p:ph type="body" sz="quarter" idx="13"/>
          </p:nvPr>
        </p:nvSpPr>
        <p:spPr>
          <a:xfrm>
            <a:off x="399907" y="924519"/>
            <a:ext cx="11379200" cy="5562600"/>
          </a:xfrm>
        </p:spPr>
        <p:txBody>
          <a:bodyPr>
            <a:normAutofit/>
          </a:bodyPr>
          <a:lstStyle>
            <a:lvl1pPr marL="0" indent="0">
              <a:spcBef>
                <a:spcPts val="300"/>
              </a:spcBef>
              <a:spcAft>
                <a:spcPts val="300"/>
              </a:spcAft>
              <a:buFont typeface="Wingdings" pitchFamily="2" charset="2"/>
              <a:buNone/>
              <a:defRPr sz="1800" b="1">
                <a:solidFill>
                  <a:srgbClr val="002060"/>
                </a:solidFill>
                <a:latin typeface="+mn-lt"/>
                <a:cs typeface="Arial" pitchFamily="34" charset="0"/>
              </a:defRPr>
            </a:lvl1pPr>
            <a:lvl2pPr marL="914400" indent="-457200">
              <a:spcBef>
                <a:spcPts val="300"/>
              </a:spcBef>
              <a:spcAft>
                <a:spcPts val="300"/>
              </a:spcAft>
              <a:buFont typeface="Arial" pitchFamily="34" charset="0"/>
              <a:buChar char="●"/>
              <a:defRPr sz="1600">
                <a:solidFill>
                  <a:srgbClr val="002060"/>
                </a:solidFill>
                <a:latin typeface="+mn-lt"/>
                <a:cs typeface="Arial" pitchFamily="34" charset="0"/>
              </a:defRPr>
            </a:lvl2pPr>
            <a:lvl3pPr marL="1371600" indent="-457200">
              <a:buFont typeface="Courier New" pitchFamily="49" charset="0"/>
              <a:buChar char="o"/>
              <a:defRPr sz="1500" baseline="0">
                <a:solidFill>
                  <a:srgbClr val="002060"/>
                </a:solidFill>
                <a:latin typeface="+mn-lt"/>
              </a:defRPr>
            </a:lvl3pPr>
            <a:lvl4pPr marL="1828800" indent="-457200">
              <a:buFont typeface="+mj-lt"/>
              <a:buNone/>
              <a:defRPr sz="1700">
                <a:solidFill>
                  <a:srgbClr val="002060"/>
                </a:solidFill>
              </a:defRPr>
            </a:lvl4pPr>
            <a:lvl5pPr marL="2286000" indent="-457200">
              <a:buFont typeface="+mj-lt"/>
              <a:buNone/>
              <a:defRPr sz="1700">
                <a:solidFill>
                  <a:srgbClr val="002060"/>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6" name="Date Placeholder 3"/>
          <p:cNvSpPr>
            <a:spLocks noGrp="1"/>
          </p:cNvSpPr>
          <p:nvPr>
            <p:ph type="dt" sz="half" idx="14"/>
          </p:nvPr>
        </p:nvSpPr>
        <p:spPr>
          <a:xfrm>
            <a:off x="508000" y="6356351"/>
            <a:ext cx="2844800" cy="365125"/>
          </a:xfrm>
          <a:prstGeom prst="rect">
            <a:avLst/>
          </a:prstGeom>
        </p:spPr>
        <p:txBody>
          <a:bodyPr/>
          <a:lstStyle>
            <a:lvl1pPr>
              <a:defRPr/>
            </a:lvl1pPr>
          </a:lstStyle>
          <a:p>
            <a:pPr>
              <a:defRPr/>
            </a:pPr>
            <a:fld id="{D4AC7D37-7A24-4BED-BA52-3706A7CA61AD}" type="datetime1">
              <a:rPr lang="en-US" smtClean="0">
                <a:solidFill>
                  <a:prstClr val="black">
                    <a:tint val="75000"/>
                  </a:prstClr>
                </a:solidFill>
              </a:rPr>
              <a:t>6/5/2019</a:t>
            </a:fld>
            <a:endParaRPr lang="en-US" dirty="0">
              <a:solidFill>
                <a:prstClr val="black">
                  <a:tint val="75000"/>
                </a:prstClr>
              </a:solidFill>
            </a:endParaRPr>
          </a:p>
        </p:txBody>
      </p:sp>
      <p:sp>
        <p:nvSpPr>
          <p:cNvPr id="13" name="Rectangle 2"/>
          <p:cNvSpPr>
            <a:spLocks noChangeArrowheads="1"/>
          </p:cNvSpPr>
          <p:nvPr userDrawn="1"/>
        </p:nvSpPr>
        <p:spPr bwMode="auto">
          <a:xfrm rot="16200000">
            <a:off x="5980525" y="607534"/>
            <a:ext cx="217967" cy="12261699"/>
          </a:xfrm>
          <a:prstGeom prst="rect">
            <a:avLst/>
          </a:prstGeom>
          <a:solidFill>
            <a:srgbClr val="000066"/>
          </a:solidFill>
          <a:ln w="9525">
            <a:solidFill>
              <a:schemeClr val="tx1"/>
            </a:solidFill>
            <a:miter lim="800000"/>
            <a:headEnd/>
            <a:tailEnd/>
          </a:ln>
          <a:effectLst/>
        </p:spPr>
        <p:txBody>
          <a:bodyPr wrap="none" anchor="ctr"/>
          <a:lstStyle/>
          <a:p>
            <a:pPr algn="ctr">
              <a:defRPr/>
            </a:pPr>
            <a:endParaRPr lang="en-US" sz="1800" dirty="0">
              <a:solidFill>
                <a:schemeClr val="bg1"/>
              </a:solidFill>
            </a:endParaRPr>
          </a:p>
        </p:txBody>
      </p:sp>
      <p:sp>
        <p:nvSpPr>
          <p:cNvPr id="5" name="TextBox 4"/>
          <p:cNvSpPr txBox="1"/>
          <p:nvPr userDrawn="1"/>
        </p:nvSpPr>
        <p:spPr>
          <a:xfrm>
            <a:off x="10435668" y="6623643"/>
            <a:ext cx="2169041" cy="261610"/>
          </a:xfrm>
          <a:prstGeom prst="rect">
            <a:avLst/>
          </a:prstGeom>
          <a:noFill/>
        </p:spPr>
        <p:txBody>
          <a:bodyPr wrap="square" rtlCol="0">
            <a:spAutoFit/>
          </a:bodyPr>
          <a:lstStyle/>
          <a:p>
            <a:r>
              <a:rPr lang="en-US" sz="1100" dirty="0" smtClean="0">
                <a:solidFill>
                  <a:schemeClr val="bg1"/>
                </a:solidFill>
                <a:latin typeface="Meiryo" panose="020B0604030504040204" pitchFamily="34" charset="-128"/>
                <a:ea typeface="Meiryo" panose="020B0604030504040204" pitchFamily="34" charset="-128"/>
                <a:cs typeface="Meiryo" panose="020B0604030504040204" pitchFamily="34" charset="-128"/>
              </a:rPr>
              <a:t>energy.gov/fe</a:t>
            </a:r>
            <a:endParaRPr lang="en-US" sz="1100" dirty="0">
              <a:solidFill>
                <a:schemeClr val="bg1"/>
              </a:solidFill>
              <a:latin typeface="Meiryo" panose="020B0604030504040204" pitchFamily="34" charset="-128"/>
              <a:ea typeface="Meiryo" panose="020B0604030504040204" pitchFamily="34" charset="-128"/>
              <a:cs typeface="Meiryo" panose="020B0604030504040204" pitchFamily="34" charset="-128"/>
            </a:endParaRPr>
          </a:p>
        </p:txBody>
      </p:sp>
      <p:sp>
        <p:nvSpPr>
          <p:cNvPr id="8" name="Slide Number Placeholder 5"/>
          <p:cNvSpPr>
            <a:spLocks noGrp="1"/>
          </p:cNvSpPr>
          <p:nvPr>
            <p:ph type="sldNum" sz="quarter" idx="16"/>
          </p:nvPr>
        </p:nvSpPr>
        <p:spPr>
          <a:xfrm>
            <a:off x="4821183" y="6555821"/>
            <a:ext cx="2844800" cy="365125"/>
          </a:xfrm>
        </p:spPr>
        <p:txBody>
          <a:bodyPr/>
          <a:lstStyle>
            <a:lvl1pPr algn="ctr">
              <a:defRPr>
                <a:solidFill>
                  <a:schemeClr val="bg1"/>
                </a:solidFill>
              </a:defRPr>
            </a:lvl1pPr>
          </a:lstStyle>
          <a:p>
            <a:pPr>
              <a:defRPr/>
            </a:pPr>
            <a:fld id="{1131EA82-0226-494D-BCD0-CAC795CE0BBC}" type="slidenum">
              <a:rPr lang="en-US" smtClean="0"/>
              <a:pPr>
                <a:defRPr/>
              </a:pPr>
              <a:t>‹#›</a:t>
            </a:fld>
            <a:endParaRPr lang="en-US" dirty="0"/>
          </a:p>
        </p:txBody>
      </p:sp>
      <p:pic>
        <p:nvPicPr>
          <p:cNvPr id="9" name="Picture 4" descr="New_DOE_Seal_Color_Hi-Res_042808"/>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966164" y="5791200"/>
            <a:ext cx="996949"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471741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cxnSp>
        <p:nvCxnSpPr>
          <p:cNvPr id="43" name="Straight Connector 42"/>
          <p:cNvCxnSpPr/>
          <p:nvPr userDrawn="1"/>
        </p:nvCxnSpPr>
        <p:spPr>
          <a:xfrm>
            <a:off x="0" y="1176950"/>
            <a:ext cx="12192000"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270627" y="1544980"/>
            <a:ext cx="11580921" cy="4010336"/>
          </a:xfrm>
        </p:spPr>
        <p:txBody>
          <a:bodyPr/>
          <a:lstStyle>
            <a:lvl1pPr>
              <a:defRPr b="1">
                <a:latin typeface="Garamond" panose="02020404030301010803" pitchFamily="18"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34113" y="260267"/>
            <a:ext cx="1917435" cy="762875"/>
          </a:xfrm>
          <a:prstGeom prst="rect">
            <a:avLst/>
          </a:prstGeom>
        </p:spPr>
      </p:pic>
      <p:sp>
        <p:nvSpPr>
          <p:cNvPr id="51" name="Rectangle 50"/>
          <p:cNvSpPr/>
          <p:nvPr userDrawn="1"/>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userDrawn="1"/>
        </p:nvSpPr>
        <p:spPr>
          <a:xfrm rot="5400000" flipH="1">
            <a:off x="6073142"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userDrawn="1"/>
        </p:nvSpPr>
        <p:spPr>
          <a:xfrm>
            <a:off x="11448581" y="6350000"/>
            <a:ext cx="434734" cy="369332"/>
          </a:xfrm>
          <a:prstGeom prst="rect">
            <a:avLst/>
          </a:prstGeom>
          <a:effectLst>
            <a:outerShdw blurRad="63500" sx="102000" sy="102000" algn="ctr" rotWithShape="0">
              <a:prstClr val="black">
                <a:alpha val="40000"/>
              </a:prstClr>
            </a:outerShdw>
          </a:effectLst>
        </p:spPr>
        <p:txBody>
          <a:bodyPr wrap="none">
            <a:spAutoFit/>
          </a:bodyPr>
          <a:lstStyle/>
          <a:p>
            <a:fld id="{BD1BBCF7-C2B2-490C-A676-4763179728A4}" type="slidenum">
              <a:rPr lang="en-US" b="1" smtClean="0">
                <a:solidFill>
                  <a:schemeClr val="bg1"/>
                </a:solidFill>
                <a:latin typeface="Century Gothic" panose="020B0502020202020204" pitchFamily="34" charset="0"/>
              </a:rPr>
              <a:pPr/>
              <a:t>‹#›</a:t>
            </a:fld>
            <a:endParaRPr lang="en-US" dirty="0">
              <a:solidFill>
                <a:schemeClr val="bg1"/>
              </a:solidFill>
            </a:endParaRPr>
          </a:p>
        </p:txBody>
      </p:sp>
      <p:pic>
        <p:nvPicPr>
          <p:cNvPr id="54" name="Picture 53"/>
          <p:cNvPicPr>
            <a:picLocks noChangeAspect="1"/>
          </p:cNvPicPr>
          <p:nvPr userDrawn="1"/>
        </p:nvPicPr>
        <p:blipFill rotWithShape="1">
          <a:blip r:embed="rId3" cstate="print">
            <a:extLst>
              <a:ext uri="{28A0092B-C50C-407E-A947-70E740481C1C}">
                <a14:useLocalDpi xmlns:a14="http://schemas.microsoft.com/office/drawing/2010/main" val="0"/>
              </a:ext>
            </a:extLst>
          </a:blip>
          <a:srcRect r="54783" b="-5834"/>
          <a:stretch/>
        </p:blipFill>
        <p:spPr>
          <a:xfrm>
            <a:off x="270627" y="6323378"/>
            <a:ext cx="1703316" cy="425765"/>
          </a:xfrm>
          <a:prstGeom prst="rect">
            <a:avLst/>
          </a:prstGeom>
          <a:effectLst>
            <a:outerShdw blurRad="63500" sx="102000" sy="102000" algn="ctr" rotWithShape="0">
              <a:prstClr val="black">
                <a:alpha val="28000"/>
              </a:prstClr>
            </a:outerShdw>
          </a:effectLst>
        </p:spPr>
      </p:pic>
      <p:sp>
        <p:nvSpPr>
          <p:cNvPr id="11" name="Title 1"/>
          <p:cNvSpPr>
            <a:spLocks noGrp="1"/>
          </p:cNvSpPr>
          <p:nvPr>
            <p:ph type="ctrTitle" hasCustomPrompt="1"/>
          </p:nvPr>
        </p:nvSpPr>
        <p:spPr>
          <a:xfrm>
            <a:off x="270628" y="146034"/>
            <a:ext cx="8810273" cy="1134678"/>
          </a:xfrm>
        </p:spPr>
        <p:txBody>
          <a:bodyPr anchor="b">
            <a:normAutofit/>
          </a:bodyPr>
          <a:lstStyle>
            <a:lvl1pPr algn="l">
              <a:defRPr sz="3600" b="1">
                <a:solidFill>
                  <a:srgbClr val="373838"/>
                </a:solidFill>
              </a:defRPr>
            </a:lvl1pPr>
          </a:lstStyle>
          <a:p>
            <a:r>
              <a:rPr lang="en-US" dirty="0"/>
              <a:t>Master Page Title 1</a:t>
            </a:r>
            <a:br>
              <a:rPr lang="en-US" dirty="0"/>
            </a:br>
            <a:r>
              <a:rPr lang="en-US" dirty="0"/>
              <a:t>Two Lines</a:t>
            </a:r>
          </a:p>
        </p:txBody>
      </p:sp>
    </p:spTree>
    <p:extLst>
      <p:ext uri="{BB962C8B-B14F-4D97-AF65-F5344CB8AC3E}">
        <p14:creationId xmlns:p14="http://schemas.microsoft.com/office/powerpoint/2010/main" val="10426231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cxnSp>
        <p:nvCxnSpPr>
          <p:cNvPr id="43" name="Straight Connector 42"/>
          <p:cNvCxnSpPr/>
          <p:nvPr userDrawn="1"/>
        </p:nvCxnSpPr>
        <p:spPr>
          <a:xfrm>
            <a:off x="0" y="753618"/>
            <a:ext cx="9858375"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270627" y="1544980"/>
            <a:ext cx="11580921" cy="4010336"/>
          </a:xfrm>
        </p:spPr>
        <p:txBody>
          <a:bodyPr/>
          <a:lstStyle>
            <a:lvl1pPr>
              <a:defRPr b="1">
                <a:latin typeface="Garamond" panose="02020404030301010803" pitchFamily="18"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ctrTitle" hasCustomPrompt="1"/>
          </p:nvPr>
        </p:nvSpPr>
        <p:spPr>
          <a:xfrm>
            <a:off x="270628" y="260268"/>
            <a:ext cx="11580921" cy="600980"/>
          </a:xfrm>
        </p:spPr>
        <p:txBody>
          <a:bodyPr anchor="b">
            <a:normAutofit/>
          </a:bodyPr>
          <a:lstStyle>
            <a:lvl1pPr algn="l">
              <a:defRPr sz="4000" b="1">
                <a:solidFill>
                  <a:srgbClr val="373838"/>
                </a:solidFill>
              </a:defRPr>
            </a:lvl1pPr>
          </a:lstStyle>
          <a:p>
            <a:r>
              <a:rPr lang="en-US" dirty="0"/>
              <a:t>Master Page Title 1</a:t>
            </a:r>
          </a:p>
        </p:txBody>
      </p:sp>
      <p:sp>
        <p:nvSpPr>
          <p:cNvPr id="9" name="Subtitle 2"/>
          <p:cNvSpPr>
            <a:spLocks noGrp="1"/>
          </p:cNvSpPr>
          <p:nvPr>
            <p:ph type="subTitle" idx="13" hasCustomPrompt="1"/>
          </p:nvPr>
        </p:nvSpPr>
        <p:spPr>
          <a:xfrm>
            <a:off x="270628" y="778081"/>
            <a:ext cx="11580921" cy="373510"/>
          </a:xfrm>
        </p:spPr>
        <p:txBody>
          <a:bodyPr>
            <a:noAutofit/>
          </a:bodyPr>
          <a:lstStyle>
            <a:lvl1pPr marL="0" indent="0" algn="l">
              <a:buNone/>
              <a:defRPr sz="1800" b="0">
                <a:solidFill>
                  <a:srgbClr val="373838"/>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Page Subtitle</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34113" y="260267"/>
            <a:ext cx="1917435" cy="762875"/>
          </a:xfrm>
          <a:prstGeom prst="rect">
            <a:avLst/>
          </a:prstGeom>
        </p:spPr>
      </p:pic>
      <p:sp>
        <p:nvSpPr>
          <p:cNvPr id="51" name="Rectangle 50"/>
          <p:cNvSpPr/>
          <p:nvPr userDrawn="1"/>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userDrawn="1"/>
        </p:nvSpPr>
        <p:spPr>
          <a:xfrm rot="5400000" flipH="1">
            <a:off x="6073142"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userDrawn="1"/>
        </p:nvSpPr>
        <p:spPr>
          <a:xfrm>
            <a:off x="11448581" y="6350000"/>
            <a:ext cx="434734" cy="369332"/>
          </a:xfrm>
          <a:prstGeom prst="rect">
            <a:avLst/>
          </a:prstGeom>
          <a:effectLst>
            <a:outerShdw blurRad="63500" sx="102000" sy="102000" algn="ctr" rotWithShape="0">
              <a:prstClr val="black">
                <a:alpha val="40000"/>
              </a:prstClr>
            </a:outerShdw>
          </a:effectLst>
        </p:spPr>
        <p:txBody>
          <a:bodyPr wrap="none">
            <a:spAutoFit/>
          </a:bodyPr>
          <a:lstStyle/>
          <a:p>
            <a:fld id="{BD1BBCF7-C2B2-490C-A676-4763179728A4}" type="slidenum">
              <a:rPr lang="en-US" b="1" smtClean="0">
                <a:solidFill>
                  <a:schemeClr val="bg1"/>
                </a:solidFill>
                <a:latin typeface="Century Gothic" panose="020B0502020202020204" pitchFamily="34" charset="0"/>
              </a:rPr>
              <a:pPr/>
              <a:t>‹#›</a:t>
            </a:fld>
            <a:endParaRPr lang="en-US" dirty="0">
              <a:solidFill>
                <a:schemeClr val="bg1"/>
              </a:solidFill>
            </a:endParaRPr>
          </a:p>
        </p:txBody>
      </p:sp>
      <p:pic>
        <p:nvPicPr>
          <p:cNvPr id="54" name="Picture 53"/>
          <p:cNvPicPr>
            <a:picLocks noChangeAspect="1"/>
          </p:cNvPicPr>
          <p:nvPr userDrawn="1"/>
        </p:nvPicPr>
        <p:blipFill rotWithShape="1">
          <a:blip r:embed="rId3" cstate="print">
            <a:extLst>
              <a:ext uri="{28A0092B-C50C-407E-A947-70E740481C1C}">
                <a14:useLocalDpi xmlns:a14="http://schemas.microsoft.com/office/drawing/2010/main" val="0"/>
              </a:ext>
            </a:extLst>
          </a:blip>
          <a:srcRect r="54783" b="-5834"/>
          <a:stretch/>
        </p:blipFill>
        <p:spPr>
          <a:xfrm>
            <a:off x="270627" y="6323378"/>
            <a:ext cx="1703316" cy="425765"/>
          </a:xfrm>
          <a:prstGeom prst="rect">
            <a:avLst/>
          </a:prstGeom>
          <a:effectLst>
            <a:outerShdw blurRad="63500" sx="102000" sy="102000" algn="ctr" rotWithShape="0">
              <a:prstClr val="black">
                <a:alpha val="28000"/>
              </a:prstClr>
            </a:outerShdw>
          </a:effectLst>
        </p:spPr>
      </p:pic>
    </p:spTree>
    <p:extLst>
      <p:ext uri="{BB962C8B-B14F-4D97-AF65-F5344CB8AC3E}">
        <p14:creationId xmlns:p14="http://schemas.microsoft.com/office/powerpoint/2010/main" val="1490873895"/>
      </p:ext>
    </p:extLst>
  </p:cSld>
  <p:clrMapOvr>
    <a:masterClrMapping/>
  </p:clrMapOvr>
  <p:transition spd="slow">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cxnSp>
        <p:nvCxnSpPr>
          <p:cNvPr id="43" name="Straight Connector 42"/>
          <p:cNvCxnSpPr/>
          <p:nvPr userDrawn="1"/>
        </p:nvCxnSpPr>
        <p:spPr>
          <a:xfrm>
            <a:off x="0" y="753618"/>
            <a:ext cx="9858375"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ctrTitle" hasCustomPrompt="1"/>
          </p:nvPr>
        </p:nvSpPr>
        <p:spPr>
          <a:xfrm>
            <a:off x="270628" y="260268"/>
            <a:ext cx="11580921" cy="600980"/>
          </a:xfrm>
        </p:spPr>
        <p:txBody>
          <a:bodyPr anchor="b">
            <a:normAutofit/>
          </a:bodyPr>
          <a:lstStyle>
            <a:lvl1pPr algn="l">
              <a:defRPr sz="4000" b="1">
                <a:solidFill>
                  <a:srgbClr val="373838"/>
                </a:solidFill>
              </a:defRPr>
            </a:lvl1pPr>
          </a:lstStyle>
          <a:p>
            <a:r>
              <a:rPr lang="en-US" dirty="0"/>
              <a:t>Master Page Title 1</a:t>
            </a:r>
          </a:p>
        </p:txBody>
      </p:sp>
      <p:sp>
        <p:nvSpPr>
          <p:cNvPr id="9" name="Subtitle 2"/>
          <p:cNvSpPr>
            <a:spLocks noGrp="1"/>
          </p:cNvSpPr>
          <p:nvPr>
            <p:ph type="subTitle" idx="13" hasCustomPrompt="1"/>
          </p:nvPr>
        </p:nvSpPr>
        <p:spPr>
          <a:xfrm>
            <a:off x="270628" y="778081"/>
            <a:ext cx="11580921" cy="373510"/>
          </a:xfrm>
        </p:spPr>
        <p:txBody>
          <a:bodyPr>
            <a:noAutofit/>
          </a:bodyPr>
          <a:lstStyle>
            <a:lvl1pPr marL="0" indent="0" algn="l">
              <a:buNone/>
              <a:defRPr sz="2000" b="0">
                <a:solidFill>
                  <a:srgbClr val="373838"/>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Page Subtitle</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34113" y="260267"/>
            <a:ext cx="1917435" cy="762875"/>
          </a:xfrm>
          <a:prstGeom prst="rect">
            <a:avLst/>
          </a:prstGeom>
        </p:spPr>
      </p:pic>
      <p:sp>
        <p:nvSpPr>
          <p:cNvPr id="51" name="Rectangle 50"/>
          <p:cNvSpPr/>
          <p:nvPr userDrawn="1"/>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userDrawn="1"/>
        </p:nvSpPr>
        <p:spPr>
          <a:xfrm rot="5400000" flipH="1">
            <a:off x="6073142"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userDrawn="1"/>
        </p:nvSpPr>
        <p:spPr>
          <a:xfrm>
            <a:off x="11448581" y="6350000"/>
            <a:ext cx="434734" cy="369332"/>
          </a:xfrm>
          <a:prstGeom prst="rect">
            <a:avLst/>
          </a:prstGeom>
          <a:effectLst>
            <a:outerShdw blurRad="63500" sx="102000" sy="102000" algn="ctr" rotWithShape="0">
              <a:prstClr val="black">
                <a:alpha val="40000"/>
              </a:prstClr>
            </a:outerShdw>
          </a:effectLst>
        </p:spPr>
        <p:txBody>
          <a:bodyPr wrap="none">
            <a:spAutoFit/>
          </a:bodyPr>
          <a:lstStyle/>
          <a:p>
            <a:fld id="{BD1BBCF7-C2B2-490C-A676-4763179728A4}" type="slidenum">
              <a:rPr lang="en-US" b="1" smtClean="0">
                <a:solidFill>
                  <a:schemeClr val="bg1"/>
                </a:solidFill>
                <a:latin typeface="Century Gothic" panose="020B0502020202020204" pitchFamily="34" charset="0"/>
              </a:rPr>
              <a:pPr/>
              <a:t>‹#›</a:t>
            </a:fld>
            <a:endParaRPr lang="en-US" dirty="0">
              <a:solidFill>
                <a:schemeClr val="bg1"/>
              </a:solidFill>
            </a:endParaRPr>
          </a:p>
        </p:txBody>
      </p:sp>
      <p:pic>
        <p:nvPicPr>
          <p:cNvPr id="54" name="Picture 53"/>
          <p:cNvPicPr>
            <a:picLocks noChangeAspect="1"/>
          </p:cNvPicPr>
          <p:nvPr userDrawn="1"/>
        </p:nvPicPr>
        <p:blipFill rotWithShape="1">
          <a:blip r:embed="rId3">
            <a:extLst>
              <a:ext uri="{28A0092B-C50C-407E-A947-70E740481C1C}">
                <a14:useLocalDpi xmlns:a14="http://schemas.microsoft.com/office/drawing/2010/main" val="0"/>
              </a:ext>
            </a:extLst>
          </a:blip>
          <a:srcRect r="54783" b="-5834"/>
          <a:stretch/>
        </p:blipFill>
        <p:spPr>
          <a:xfrm>
            <a:off x="270627" y="6323378"/>
            <a:ext cx="1703316" cy="425765"/>
          </a:xfrm>
          <a:prstGeom prst="rect">
            <a:avLst/>
          </a:prstGeom>
          <a:effectLst>
            <a:outerShdw blurRad="63500" sx="102000" sy="102000" algn="ctr" rotWithShape="0">
              <a:prstClr val="black">
                <a:alpha val="28000"/>
              </a:prstClr>
            </a:outerShdw>
          </a:effectLst>
        </p:spPr>
      </p:pic>
      <p:sp>
        <p:nvSpPr>
          <p:cNvPr id="4" name="Text Placeholder 3"/>
          <p:cNvSpPr>
            <a:spLocks noGrp="1"/>
          </p:cNvSpPr>
          <p:nvPr>
            <p:ph type="body" sz="quarter" idx="15" hasCustomPrompt="1"/>
          </p:nvPr>
        </p:nvSpPr>
        <p:spPr>
          <a:xfrm>
            <a:off x="2244570" y="6293420"/>
            <a:ext cx="9235440" cy="457200"/>
          </a:xfrm>
        </p:spPr>
        <p:txBody>
          <a:bodyPr anchor="ctr" anchorCtr="0">
            <a:normAutofit/>
          </a:bodyPr>
          <a:lstStyle>
            <a:lvl1pPr marL="0" indent="0" algn="r">
              <a:spcBef>
                <a:spcPts val="0"/>
              </a:spcBef>
              <a:buNone/>
              <a:defRPr sz="900" i="1">
                <a:solidFill>
                  <a:schemeClr val="bg1">
                    <a:lumMod val="85000"/>
                  </a:schemeClr>
                </a:solidFill>
                <a:latin typeface="Times New Roman" panose="02020603050405020304" pitchFamily="18" charset="0"/>
                <a:cs typeface="Times New Roman" panose="02020603050405020304" pitchFamily="18" charset="0"/>
              </a:defRPr>
            </a:lvl1pPr>
          </a:lstStyle>
          <a:p>
            <a:pPr lvl="0"/>
            <a:r>
              <a:rPr lang="en-US" dirty="0"/>
              <a:t>References</a:t>
            </a:r>
          </a:p>
        </p:txBody>
      </p:sp>
    </p:spTree>
    <p:extLst>
      <p:ext uri="{BB962C8B-B14F-4D97-AF65-F5344CB8AC3E}">
        <p14:creationId xmlns:p14="http://schemas.microsoft.com/office/powerpoint/2010/main" val="4041569283"/>
      </p:ext>
    </p:extLst>
  </p:cSld>
  <p:clrMapOvr>
    <a:masterClrMapping/>
  </p:clrMapOvr>
  <p:transition spd="slow">
    <p:fade thruBlk="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cxnSp>
        <p:nvCxnSpPr>
          <p:cNvPr id="43" name="Straight Connector 42"/>
          <p:cNvCxnSpPr/>
          <p:nvPr userDrawn="1"/>
        </p:nvCxnSpPr>
        <p:spPr>
          <a:xfrm>
            <a:off x="0" y="753618"/>
            <a:ext cx="9858375"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ctrTitle" hasCustomPrompt="1"/>
          </p:nvPr>
        </p:nvSpPr>
        <p:spPr>
          <a:xfrm>
            <a:off x="270628" y="260268"/>
            <a:ext cx="11580921" cy="600980"/>
          </a:xfrm>
        </p:spPr>
        <p:txBody>
          <a:bodyPr anchor="b">
            <a:normAutofit/>
          </a:bodyPr>
          <a:lstStyle>
            <a:lvl1pPr algn="l">
              <a:defRPr sz="4000" b="1">
                <a:solidFill>
                  <a:srgbClr val="373838"/>
                </a:solidFill>
              </a:defRPr>
            </a:lvl1pPr>
          </a:lstStyle>
          <a:p>
            <a:r>
              <a:rPr lang="en-US" dirty="0"/>
              <a:t>Master Page Title 1</a:t>
            </a:r>
          </a:p>
        </p:txBody>
      </p:sp>
      <p:sp>
        <p:nvSpPr>
          <p:cNvPr id="9" name="Subtitle 2"/>
          <p:cNvSpPr>
            <a:spLocks noGrp="1"/>
          </p:cNvSpPr>
          <p:nvPr>
            <p:ph type="subTitle" idx="13" hasCustomPrompt="1"/>
          </p:nvPr>
        </p:nvSpPr>
        <p:spPr>
          <a:xfrm>
            <a:off x="270628" y="778081"/>
            <a:ext cx="11580921" cy="373510"/>
          </a:xfrm>
        </p:spPr>
        <p:txBody>
          <a:bodyPr>
            <a:noAutofit/>
          </a:bodyPr>
          <a:lstStyle>
            <a:lvl1pPr marL="0" indent="0" algn="l">
              <a:buNone/>
              <a:defRPr sz="2000" b="0">
                <a:solidFill>
                  <a:srgbClr val="373838"/>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Page Subtitle</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34113" y="260267"/>
            <a:ext cx="1917435" cy="762875"/>
          </a:xfrm>
          <a:prstGeom prst="rect">
            <a:avLst/>
          </a:prstGeom>
        </p:spPr>
      </p:pic>
      <p:sp>
        <p:nvSpPr>
          <p:cNvPr id="51" name="Rectangle 50"/>
          <p:cNvSpPr/>
          <p:nvPr userDrawn="1"/>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userDrawn="1"/>
        </p:nvSpPr>
        <p:spPr>
          <a:xfrm rot="5400000" flipH="1">
            <a:off x="6073142"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userDrawn="1"/>
        </p:nvSpPr>
        <p:spPr>
          <a:xfrm>
            <a:off x="11448581" y="6350000"/>
            <a:ext cx="434734" cy="369332"/>
          </a:xfrm>
          <a:prstGeom prst="rect">
            <a:avLst/>
          </a:prstGeom>
          <a:effectLst>
            <a:outerShdw blurRad="63500" sx="102000" sy="102000" algn="ctr" rotWithShape="0">
              <a:prstClr val="black">
                <a:alpha val="40000"/>
              </a:prstClr>
            </a:outerShdw>
          </a:effectLst>
        </p:spPr>
        <p:txBody>
          <a:bodyPr wrap="none">
            <a:spAutoFit/>
          </a:bodyPr>
          <a:lstStyle/>
          <a:p>
            <a:fld id="{BD1BBCF7-C2B2-490C-A676-4763179728A4}" type="slidenum">
              <a:rPr lang="en-US" b="1" smtClean="0">
                <a:solidFill>
                  <a:schemeClr val="bg1"/>
                </a:solidFill>
                <a:latin typeface="Century Gothic" panose="020B0502020202020204" pitchFamily="34" charset="0"/>
              </a:rPr>
              <a:pPr/>
              <a:t>‹#›</a:t>
            </a:fld>
            <a:endParaRPr lang="en-US" dirty="0">
              <a:solidFill>
                <a:schemeClr val="bg1"/>
              </a:solidFill>
            </a:endParaRPr>
          </a:p>
        </p:txBody>
      </p:sp>
      <p:pic>
        <p:nvPicPr>
          <p:cNvPr id="54" name="Picture 53"/>
          <p:cNvPicPr>
            <a:picLocks noChangeAspect="1"/>
          </p:cNvPicPr>
          <p:nvPr userDrawn="1"/>
        </p:nvPicPr>
        <p:blipFill rotWithShape="1">
          <a:blip r:embed="rId3">
            <a:extLst>
              <a:ext uri="{28A0092B-C50C-407E-A947-70E740481C1C}">
                <a14:useLocalDpi xmlns:a14="http://schemas.microsoft.com/office/drawing/2010/main" val="0"/>
              </a:ext>
            </a:extLst>
          </a:blip>
          <a:srcRect r="54783" b="-5834"/>
          <a:stretch/>
        </p:blipFill>
        <p:spPr>
          <a:xfrm>
            <a:off x="270627" y="6323378"/>
            <a:ext cx="1703316" cy="425765"/>
          </a:xfrm>
          <a:prstGeom prst="rect">
            <a:avLst/>
          </a:prstGeom>
          <a:effectLst>
            <a:outerShdw blurRad="63500" sx="102000" sy="102000" algn="ctr" rotWithShape="0">
              <a:prstClr val="black">
                <a:alpha val="28000"/>
              </a:prstClr>
            </a:outerShdw>
          </a:effectLst>
        </p:spPr>
      </p:pic>
      <p:sp>
        <p:nvSpPr>
          <p:cNvPr id="4" name="Text Placeholder 3"/>
          <p:cNvSpPr>
            <a:spLocks noGrp="1"/>
          </p:cNvSpPr>
          <p:nvPr>
            <p:ph type="body" sz="quarter" idx="15" hasCustomPrompt="1"/>
          </p:nvPr>
        </p:nvSpPr>
        <p:spPr>
          <a:xfrm>
            <a:off x="2244570" y="6293420"/>
            <a:ext cx="9235440" cy="457200"/>
          </a:xfrm>
        </p:spPr>
        <p:txBody>
          <a:bodyPr anchor="ctr" anchorCtr="0">
            <a:normAutofit/>
          </a:bodyPr>
          <a:lstStyle>
            <a:lvl1pPr marL="0" indent="0" algn="r">
              <a:spcBef>
                <a:spcPts val="0"/>
              </a:spcBef>
              <a:buNone/>
              <a:defRPr sz="900" i="1">
                <a:solidFill>
                  <a:schemeClr val="bg1">
                    <a:lumMod val="85000"/>
                  </a:schemeClr>
                </a:solidFill>
                <a:latin typeface="Times New Roman" panose="02020603050405020304" pitchFamily="18" charset="0"/>
                <a:cs typeface="Times New Roman" panose="02020603050405020304" pitchFamily="18" charset="0"/>
              </a:defRPr>
            </a:lvl1pPr>
          </a:lstStyle>
          <a:p>
            <a:pPr lvl="0"/>
            <a:r>
              <a:rPr lang="en-US" dirty="0"/>
              <a:t>References</a:t>
            </a:r>
          </a:p>
        </p:txBody>
      </p:sp>
    </p:spTree>
    <p:extLst>
      <p:ext uri="{BB962C8B-B14F-4D97-AF65-F5344CB8AC3E}">
        <p14:creationId xmlns:p14="http://schemas.microsoft.com/office/powerpoint/2010/main" val="1503237459"/>
      </p:ext>
    </p:extLst>
  </p:cSld>
  <p:clrMapOvr>
    <a:masterClrMapping/>
  </p:clrMapOvr>
  <p:transition spd="slow">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B95ACB-E370-4BE8-A854-58561E445DC0}" type="datetimeFigureOut">
              <a:rPr lang="en-US" smtClean="0"/>
              <a:t>6/5/2019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131D68-C9C2-4975-B767-ECD828ECEDBC}" type="slidenum">
              <a:rPr lang="en-US" smtClean="0"/>
              <a:t>‹#›</a:t>
            </a:fld>
            <a:endParaRPr lang="en-US"/>
          </a:p>
        </p:txBody>
      </p:sp>
    </p:spTree>
    <p:extLst>
      <p:ext uri="{BB962C8B-B14F-4D97-AF65-F5344CB8AC3E}">
        <p14:creationId xmlns:p14="http://schemas.microsoft.com/office/powerpoint/2010/main" val="1358322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B95ACB-E370-4BE8-A854-58561E445DC0}" type="datetimeFigureOut">
              <a:rPr lang="en-US" smtClean="0"/>
              <a:t>6/5/2019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131D68-C9C2-4975-B767-ECD828ECEDBC}" type="slidenum">
              <a:rPr lang="en-US" smtClean="0"/>
              <a:t>‹#›</a:t>
            </a:fld>
            <a:endParaRPr lang="en-US"/>
          </a:p>
        </p:txBody>
      </p:sp>
    </p:spTree>
    <p:extLst>
      <p:ext uri="{BB962C8B-B14F-4D97-AF65-F5344CB8AC3E}">
        <p14:creationId xmlns:p14="http://schemas.microsoft.com/office/powerpoint/2010/main" val="1470298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B95ACB-E370-4BE8-A854-58561E445DC0}" type="datetimeFigureOut">
              <a:rPr lang="en-US" smtClean="0"/>
              <a:t>6/5/2019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131D68-C9C2-4975-B767-ECD828ECEDBC}" type="slidenum">
              <a:rPr lang="en-US" smtClean="0"/>
              <a:t>‹#›</a:t>
            </a:fld>
            <a:endParaRPr lang="en-US"/>
          </a:p>
        </p:txBody>
      </p:sp>
    </p:spTree>
    <p:extLst>
      <p:ext uri="{BB962C8B-B14F-4D97-AF65-F5344CB8AC3E}">
        <p14:creationId xmlns:p14="http://schemas.microsoft.com/office/powerpoint/2010/main" val="3768737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B95ACB-E370-4BE8-A854-58561E445DC0}" type="datetimeFigureOut">
              <a:rPr lang="en-US" smtClean="0"/>
              <a:t>6/5/2019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131D68-C9C2-4975-B767-ECD828ECEDBC}" type="slidenum">
              <a:rPr lang="en-US" smtClean="0"/>
              <a:t>‹#›</a:t>
            </a:fld>
            <a:endParaRPr lang="en-US"/>
          </a:p>
        </p:txBody>
      </p:sp>
    </p:spTree>
    <p:extLst>
      <p:ext uri="{BB962C8B-B14F-4D97-AF65-F5344CB8AC3E}">
        <p14:creationId xmlns:p14="http://schemas.microsoft.com/office/powerpoint/2010/main" val="1202590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B95ACB-E370-4BE8-A854-58561E445DC0}" type="datetimeFigureOut">
              <a:rPr lang="en-US" smtClean="0"/>
              <a:t>6/5/2019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131D68-C9C2-4975-B767-ECD828ECEDBC}" type="slidenum">
              <a:rPr lang="en-US" smtClean="0"/>
              <a:t>‹#›</a:t>
            </a:fld>
            <a:endParaRPr lang="en-US"/>
          </a:p>
        </p:txBody>
      </p:sp>
    </p:spTree>
    <p:extLst>
      <p:ext uri="{BB962C8B-B14F-4D97-AF65-F5344CB8AC3E}">
        <p14:creationId xmlns:p14="http://schemas.microsoft.com/office/powerpoint/2010/main" val="22513639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B95ACB-E370-4BE8-A854-58561E445DC0}" type="datetimeFigureOut">
              <a:rPr lang="en-US" smtClean="0"/>
              <a:t>6/5/2019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131D68-C9C2-4975-B767-ECD828ECEDBC}" type="slidenum">
              <a:rPr lang="en-US" smtClean="0"/>
              <a:t>‹#›</a:t>
            </a:fld>
            <a:endParaRPr lang="en-US"/>
          </a:p>
        </p:txBody>
      </p:sp>
    </p:spTree>
    <p:extLst>
      <p:ext uri="{BB962C8B-B14F-4D97-AF65-F5344CB8AC3E}">
        <p14:creationId xmlns:p14="http://schemas.microsoft.com/office/powerpoint/2010/main" val="113996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B95ACB-E370-4BE8-A854-58561E445DC0}" type="datetimeFigureOut">
              <a:rPr lang="en-US" smtClean="0"/>
              <a:t>6/5/2019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131D68-C9C2-4975-B767-ECD828ECEDBC}" type="slidenum">
              <a:rPr lang="en-US" smtClean="0"/>
              <a:t>‹#›</a:t>
            </a:fld>
            <a:endParaRPr lang="en-US"/>
          </a:p>
        </p:txBody>
      </p:sp>
    </p:spTree>
    <p:extLst>
      <p:ext uri="{BB962C8B-B14F-4D97-AF65-F5344CB8AC3E}">
        <p14:creationId xmlns:p14="http://schemas.microsoft.com/office/powerpoint/2010/main" val="1974584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B95ACB-E370-4BE8-A854-58561E445DC0}" type="datetimeFigureOut">
              <a:rPr lang="en-US" smtClean="0"/>
              <a:t>6/5/2019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131D68-C9C2-4975-B767-ECD828ECEDBC}" type="slidenum">
              <a:rPr lang="en-US" smtClean="0"/>
              <a:t>‹#›</a:t>
            </a:fld>
            <a:endParaRPr lang="en-US"/>
          </a:p>
        </p:txBody>
      </p:sp>
    </p:spTree>
    <p:extLst>
      <p:ext uri="{BB962C8B-B14F-4D97-AF65-F5344CB8AC3E}">
        <p14:creationId xmlns:p14="http://schemas.microsoft.com/office/powerpoint/2010/main" val="3105005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B95ACB-E370-4BE8-A854-58561E445DC0}" type="datetimeFigureOut">
              <a:rPr lang="en-US" smtClean="0"/>
              <a:t>6/5/2019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31D68-C9C2-4975-B767-ECD828ECEDBC}" type="slidenum">
              <a:rPr lang="en-US" smtClean="0"/>
              <a:t>‹#›</a:t>
            </a:fld>
            <a:endParaRPr lang="en-US"/>
          </a:p>
        </p:txBody>
      </p:sp>
    </p:spTree>
    <p:extLst>
      <p:ext uri="{BB962C8B-B14F-4D97-AF65-F5344CB8AC3E}">
        <p14:creationId xmlns:p14="http://schemas.microsoft.com/office/powerpoint/2010/main" val="36352881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0.tmp"/><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31.tmp"/><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30.tmp"/></Relationships>
</file>

<file path=ppt/slides/_rels/slide13.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30.tmp"/></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34.png"/><Relationship Id="rId4" Type="http://schemas.openxmlformats.org/officeDocument/2006/relationships/image" Target="../media/image30.tmp"/></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4.xml"/><Relationship Id="rId5" Type="http://schemas.openxmlformats.org/officeDocument/2006/relationships/image" Target="../media/image30.tmp"/><Relationship Id="rId4" Type="http://schemas.openxmlformats.org/officeDocument/2006/relationships/chart" Target="../charts/chart3.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hyperlink" Target="https://www.eia.gov/dnav/pet/pet_pnp_gp_dc_nus_mbbl_m.htm" TargetMode="External"/><Relationship Id="rId5" Type="http://schemas.openxmlformats.org/officeDocument/2006/relationships/hyperlink" Target="https://www.eia.gov/dnav/ng/ng_prod_sum_a_EPG0_FGW_mmcf_m.htm" TargetMode="External"/><Relationship Id="rId4" Type="http://schemas.openxmlformats.org/officeDocument/2006/relationships/hyperlink" Target="https://www.eia.gov/dnav/ng/ng_cons_heat_a_EPG0_VGTH_btucf_a.htm"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38.emf"/></Relationships>
</file>

<file path=ppt/slides/_rels/slide18.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9.xml"/><Relationship Id="rId1" Type="http://schemas.openxmlformats.org/officeDocument/2006/relationships/slideLayout" Target="../slideLayouts/slideLayout14.xml"/><Relationship Id="rId5" Type="http://schemas.openxmlformats.org/officeDocument/2006/relationships/hyperlink" Target="https://aongrc.nrcce.wvu.edu/" TargetMode="External"/><Relationship Id="rId4" Type="http://schemas.openxmlformats.org/officeDocument/2006/relationships/image" Target="../media/image38.emf"/></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6.png"/><Relationship Id="rId18" Type="http://schemas.microsoft.com/office/2007/relationships/hdphoto" Target="../media/hdphoto8.wdp"/><Relationship Id="rId3" Type="http://schemas.openxmlformats.org/officeDocument/2006/relationships/image" Target="../media/image11.png"/><Relationship Id="rId7" Type="http://schemas.openxmlformats.org/officeDocument/2006/relationships/image" Target="../media/image13.png"/><Relationship Id="rId12" Type="http://schemas.microsoft.com/office/2007/relationships/hdphoto" Target="../media/hdphoto5.wdp"/><Relationship Id="rId17" Type="http://schemas.openxmlformats.org/officeDocument/2006/relationships/image" Target="../media/image18.png"/><Relationship Id="rId2" Type="http://schemas.openxmlformats.org/officeDocument/2006/relationships/notesSlide" Target="../notesSlides/notesSlide2.xml"/><Relationship Id="rId16" Type="http://schemas.microsoft.com/office/2007/relationships/hdphoto" Target="../media/hdphoto7.wdp"/><Relationship Id="rId20" Type="http://schemas.microsoft.com/office/2007/relationships/hdphoto" Target="../media/hdphoto9.wdp"/><Relationship Id="rId1" Type="http://schemas.openxmlformats.org/officeDocument/2006/relationships/slideLayout" Target="../slideLayouts/slideLayout14.xml"/><Relationship Id="rId6" Type="http://schemas.microsoft.com/office/2007/relationships/hdphoto" Target="../media/hdphoto2.wdp"/><Relationship Id="rId11" Type="http://schemas.openxmlformats.org/officeDocument/2006/relationships/image" Target="../media/image15.png"/><Relationship Id="rId5" Type="http://schemas.openxmlformats.org/officeDocument/2006/relationships/image" Target="../media/image12.png"/><Relationship Id="rId15" Type="http://schemas.openxmlformats.org/officeDocument/2006/relationships/image" Target="../media/image17.png"/><Relationship Id="rId10" Type="http://schemas.microsoft.com/office/2007/relationships/hdphoto" Target="../media/hdphoto4.wdp"/><Relationship Id="rId19" Type="http://schemas.openxmlformats.org/officeDocument/2006/relationships/image" Target="../media/image19.png"/><Relationship Id="rId4" Type="http://schemas.microsoft.com/office/2007/relationships/hdphoto" Target="../media/hdphoto1.wdp"/><Relationship Id="rId9" Type="http://schemas.openxmlformats.org/officeDocument/2006/relationships/image" Target="../media/image14.png"/><Relationship Id="rId14" Type="http://schemas.microsoft.com/office/2007/relationships/hdphoto" Target="../media/hdphoto6.wdp"/></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38.emf"/></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14.xml"/><Relationship Id="rId5" Type="http://schemas.openxmlformats.org/officeDocument/2006/relationships/image" Target="../media/image30.tmp"/><Relationship Id="rId4" Type="http://schemas.openxmlformats.org/officeDocument/2006/relationships/image" Target="../media/image43.em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hyperlink" Target="https://dced.pa.gov/shell/" TargetMode="External"/><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hyperlink" Target="https://www.americanchemistry.com/Appalachian-Petrochem-Study/"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6.tmp"/><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14.xml"/><Relationship Id="rId5" Type="http://schemas.openxmlformats.org/officeDocument/2006/relationships/image" Target="../media/image50.jpg"/><Relationship Id="rId4" Type="http://schemas.openxmlformats.org/officeDocument/2006/relationships/image" Target="../media/image49.jpg"/></Relationships>
</file>

<file path=ppt/slides/_rels/slide31.xml.rels><?xml version="1.0" encoding="UTF-8" standalone="yes"?>
<Relationships xmlns="http://schemas.openxmlformats.org/package/2006/relationships"><Relationship Id="rId3" Type="http://schemas.openxmlformats.org/officeDocument/2006/relationships/hyperlink" Target="mailto:Charles.Zelek@hq.doe.gov" TargetMode="External"/><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hyperlink" Target="https://www.energy.gov/sites/prod/files/2018/12/f58/Nov%202018%20DOE%20Ethane%20Hub%20Report.pdf" TargetMode="External"/><Relationship Id="rId5" Type="http://schemas.openxmlformats.org/officeDocument/2006/relationships/hyperlink" Target="https://www.energy.gov/sites/prod/files/2017/12/f46/NGL%20Primer.pdf" TargetMode="External"/><Relationship Id="rId4" Type="http://schemas.openxmlformats.org/officeDocument/2006/relationships/image" Target="../media/image23.e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2830" y="3954440"/>
            <a:ext cx="6796585" cy="1723549"/>
          </a:xfrm>
          <a:prstGeom prst="rect">
            <a:avLst/>
          </a:prstGeom>
          <a:noFill/>
        </p:spPr>
        <p:txBody>
          <a:bodyPr wrap="square" rtlCol="0">
            <a:spAutoFit/>
          </a:bodyPr>
          <a:lstStyle/>
          <a:p>
            <a:r>
              <a:rPr lang="en-US" sz="4000" dirty="0" smtClean="0">
                <a:solidFill>
                  <a:srgbClr val="002060"/>
                </a:solidFill>
              </a:rPr>
              <a:t>Appalachian Petrochemicals</a:t>
            </a:r>
          </a:p>
          <a:p>
            <a:endParaRPr lang="en-US" sz="2400" dirty="0" smtClean="0">
              <a:solidFill>
                <a:srgbClr val="002060"/>
              </a:solidFill>
            </a:endParaRPr>
          </a:p>
          <a:p>
            <a:r>
              <a:rPr lang="en-US" sz="2400" dirty="0" smtClean="0">
                <a:solidFill>
                  <a:srgbClr val="002060"/>
                </a:solidFill>
              </a:rPr>
              <a:t>A Generational Opportunity for the Ohio Valley</a:t>
            </a:r>
            <a:endParaRPr lang="en-US" sz="2400" dirty="0">
              <a:solidFill>
                <a:srgbClr val="002060"/>
              </a:solidFill>
            </a:endParaRPr>
          </a:p>
          <a:p>
            <a:endParaRPr lang="en-US" dirty="0" smtClean="0">
              <a:solidFill>
                <a:srgbClr val="002060"/>
              </a:solidFill>
            </a:endParaRPr>
          </a:p>
        </p:txBody>
      </p:sp>
      <p:sp>
        <p:nvSpPr>
          <p:cNvPr id="2" name="TextBox 1"/>
          <p:cNvSpPr txBox="1"/>
          <p:nvPr/>
        </p:nvSpPr>
        <p:spPr>
          <a:xfrm>
            <a:off x="8273656" y="3800551"/>
            <a:ext cx="3671390" cy="2585323"/>
          </a:xfrm>
          <a:prstGeom prst="rect">
            <a:avLst/>
          </a:prstGeom>
          <a:noFill/>
        </p:spPr>
        <p:txBody>
          <a:bodyPr wrap="none" rtlCol="0">
            <a:spAutoFit/>
          </a:bodyPr>
          <a:lstStyle/>
          <a:p>
            <a:r>
              <a:rPr lang="en-US" dirty="0">
                <a:solidFill>
                  <a:schemeClr val="bg1"/>
                </a:solidFill>
              </a:rPr>
              <a:t>Chuck Zelek Ph.D.</a:t>
            </a:r>
          </a:p>
          <a:p>
            <a:r>
              <a:rPr lang="en-US" dirty="0">
                <a:solidFill>
                  <a:schemeClr val="bg1"/>
                </a:solidFill>
              </a:rPr>
              <a:t>Senior Economist</a:t>
            </a:r>
          </a:p>
          <a:p>
            <a:r>
              <a:rPr lang="en-US" dirty="0">
                <a:solidFill>
                  <a:schemeClr val="bg1"/>
                </a:solidFill>
              </a:rPr>
              <a:t>US DOE Office of Fossil Energy</a:t>
            </a:r>
          </a:p>
          <a:p>
            <a:endParaRPr lang="en-US" dirty="0" smtClean="0">
              <a:solidFill>
                <a:schemeClr val="bg1"/>
              </a:solidFill>
            </a:endParaRPr>
          </a:p>
          <a:p>
            <a:r>
              <a:rPr lang="en-US" dirty="0" smtClean="0">
                <a:solidFill>
                  <a:schemeClr val="bg1"/>
                </a:solidFill>
              </a:rPr>
              <a:t>Appalachian Storage Hub Conference</a:t>
            </a:r>
          </a:p>
          <a:p>
            <a:r>
              <a:rPr lang="en-US" dirty="0" smtClean="0">
                <a:solidFill>
                  <a:schemeClr val="bg1"/>
                </a:solidFill>
              </a:rPr>
              <a:t>Hilton Garden Inn </a:t>
            </a:r>
          </a:p>
          <a:p>
            <a:r>
              <a:rPr lang="en-US" dirty="0" err="1" smtClean="0">
                <a:solidFill>
                  <a:schemeClr val="bg1"/>
                </a:solidFill>
              </a:rPr>
              <a:t>Southpointe</a:t>
            </a:r>
            <a:r>
              <a:rPr lang="en-US" dirty="0" smtClean="0">
                <a:solidFill>
                  <a:schemeClr val="bg1"/>
                </a:solidFill>
              </a:rPr>
              <a:t> PA</a:t>
            </a:r>
          </a:p>
          <a:p>
            <a:r>
              <a:rPr lang="en-US" dirty="0" smtClean="0">
                <a:solidFill>
                  <a:schemeClr val="bg1"/>
                </a:solidFill>
              </a:rPr>
              <a:t>June 6</a:t>
            </a:r>
            <a:r>
              <a:rPr lang="en-US" baseline="30000" dirty="0" smtClean="0">
                <a:solidFill>
                  <a:schemeClr val="bg1"/>
                </a:solidFill>
              </a:rPr>
              <a:t>th</a:t>
            </a:r>
            <a:r>
              <a:rPr lang="en-US" dirty="0" smtClean="0">
                <a:solidFill>
                  <a:schemeClr val="bg1"/>
                </a:solidFill>
              </a:rPr>
              <a:t>, 2019</a:t>
            </a:r>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39729704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863805" cy="762000"/>
          </a:xfrm>
        </p:spPr>
        <p:txBody>
          <a:bodyPr>
            <a:noAutofit/>
          </a:bodyPr>
          <a:lstStyle/>
          <a:p>
            <a:r>
              <a:rPr lang="en-US" sz="3200" dirty="0" smtClean="0"/>
              <a:t>Growth in Ethane Supply Chain Will be Significant</a:t>
            </a:r>
            <a:endParaRPr lang="en-US" sz="3200" dirty="0"/>
          </a:p>
        </p:txBody>
      </p:sp>
      <p:sp>
        <p:nvSpPr>
          <p:cNvPr id="4" name="TextBox 3">
            <a:extLst>
              <a:ext uri="{FF2B5EF4-FFF2-40B4-BE49-F238E27FC236}">
                <a16:creationId xmlns:a16="http://schemas.microsoft.com/office/drawing/2014/main" xmlns="" id="{790EA3C4-C255-4314-8F3B-0B3C3FF8B1FE}"/>
              </a:ext>
            </a:extLst>
          </p:cNvPr>
          <p:cNvSpPr txBox="1"/>
          <p:nvPr/>
        </p:nvSpPr>
        <p:spPr>
          <a:xfrm>
            <a:off x="445857" y="1330552"/>
            <a:ext cx="5943600" cy="830997"/>
          </a:xfrm>
          <a:prstGeom prst="rect">
            <a:avLst/>
          </a:prstGeom>
          <a:noFill/>
        </p:spPr>
        <p:txBody>
          <a:bodyPr wrap="square" rtlCol="0">
            <a:spAutoFit/>
          </a:bodyPr>
          <a:lstStyle/>
          <a:p>
            <a:r>
              <a:rPr lang="en-US" sz="2400" b="1" dirty="0" smtClean="0"/>
              <a:t>Projected Ethane Supply Chain Capacity in U.S. </a:t>
            </a:r>
            <a:r>
              <a:rPr lang="en-US" sz="2400" dirty="0" smtClean="0"/>
              <a:t>(</a:t>
            </a:r>
            <a:r>
              <a:rPr lang="en-US" sz="2400" dirty="0"/>
              <a:t>million metric tons)</a:t>
            </a:r>
          </a:p>
        </p:txBody>
      </p:sp>
      <p:graphicFrame>
        <p:nvGraphicFramePr>
          <p:cNvPr id="5" name="Chart 4"/>
          <p:cNvGraphicFramePr/>
          <p:nvPr>
            <p:extLst>
              <p:ext uri="{D42A27DB-BD31-4B8C-83A1-F6EECF244321}">
                <p14:modId xmlns:p14="http://schemas.microsoft.com/office/powerpoint/2010/main" val="1916951687"/>
              </p:ext>
            </p:extLst>
          </p:nvPr>
        </p:nvGraphicFramePr>
        <p:xfrm>
          <a:off x="11696" y="2161549"/>
          <a:ext cx="6154832" cy="4176713"/>
        </p:xfrm>
        <a:graphic>
          <a:graphicData uri="http://schemas.openxmlformats.org/drawingml/2006/chart">
            <c:chart xmlns:c="http://schemas.openxmlformats.org/drawingml/2006/chart" xmlns:r="http://schemas.openxmlformats.org/officeDocument/2006/relationships" r:id="rId3"/>
          </a:graphicData>
        </a:graphic>
      </p:graphicFrame>
      <p:pic>
        <p:nvPicPr>
          <p:cNvPr id="20" name="Picture 19"/>
          <p:cNvPicPr>
            <a:picLocks noChangeAspect="1"/>
          </p:cNvPicPr>
          <p:nvPr/>
        </p:nvPicPr>
        <p:blipFill>
          <a:blip r:embed="rId4"/>
          <a:stretch>
            <a:fillRect/>
          </a:stretch>
        </p:blipFill>
        <p:spPr>
          <a:xfrm>
            <a:off x="6154831" y="2161549"/>
            <a:ext cx="6016140" cy="3530124"/>
          </a:xfrm>
          <a:prstGeom prst="rect">
            <a:avLst/>
          </a:prstGeom>
        </p:spPr>
      </p:pic>
      <p:sp>
        <p:nvSpPr>
          <p:cNvPr id="22" name="TextBox 21">
            <a:extLst>
              <a:ext uri="{FF2B5EF4-FFF2-40B4-BE49-F238E27FC236}">
                <a16:creationId xmlns:a16="http://schemas.microsoft.com/office/drawing/2014/main" xmlns="" id="{790EA3C4-C255-4314-8F3B-0B3C3FF8B1FE}"/>
              </a:ext>
            </a:extLst>
          </p:cNvPr>
          <p:cNvSpPr txBox="1"/>
          <p:nvPr/>
        </p:nvSpPr>
        <p:spPr>
          <a:xfrm>
            <a:off x="6154831" y="1330552"/>
            <a:ext cx="5943600" cy="830997"/>
          </a:xfrm>
          <a:prstGeom prst="rect">
            <a:avLst/>
          </a:prstGeom>
          <a:noFill/>
        </p:spPr>
        <p:txBody>
          <a:bodyPr wrap="square" rtlCol="0">
            <a:spAutoFit/>
          </a:bodyPr>
          <a:lstStyle/>
          <a:p>
            <a:r>
              <a:rPr lang="en-US" sz="2400" b="1" dirty="0" smtClean="0"/>
              <a:t>Projected Ethane Supply Chain Utilization in U.S. </a:t>
            </a:r>
            <a:r>
              <a:rPr lang="en-US" sz="2400" dirty="0" smtClean="0"/>
              <a:t>(million </a:t>
            </a:r>
            <a:r>
              <a:rPr lang="en-US" sz="2400" dirty="0"/>
              <a:t>metric tons)</a:t>
            </a:r>
          </a:p>
        </p:txBody>
      </p:sp>
      <p:cxnSp>
        <p:nvCxnSpPr>
          <p:cNvPr id="24" name="Straight Connector 23"/>
          <p:cNvCxnSpPr/>
          <p:nvPr/>
        </p:nvCxnSpPr>
        <p:spPr>
          <a:xfrm flipV="1">
            <a:off x="758365" y="2992546"/>
            <a:ext cx="5173537" cy="1257359"/>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987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550400" cy="762000"/>
          </a:xfrm>
        </p:spPr>
        <p:txBody>
          <a:bodyPr>
            <a:normAutofit/>
          </a:bodyPr>
          <a:lstStyle/>
          <a:p>
            <a:r>
              <a:rPr lang="en-US" sz="3200" dirty="0" smtClean="0"/>
              <a:t>The Ethane Supply Chain</a:t>
            </a:r>
            <a:endParaRPr lang="en-US" sz="3200" dirty="0"/>
          </a:p>
        </p:txBody>
      </p:sp>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1255219" y="1237741"/>
            <a:ext cx="9540240" cy="3139439"/>
          </a:xfrm>
          <a:prstGeom prst="rect">
            <a:avLst/>
          </a:prstGeom>
        </p:spPr>
      </p:pic>
      <p:sp>
        <p:nvSpPr>
          <p:cNvPr id="3" name="TextBox 2"/>
          <p:cNvSpPr txBox="1"/>
          <p:nvPr/>
        </p:nvSpPr>
        <p:spPr>
          <a:xfrm>
            <a:off x="438342" y="4864768"/>
            <a:ext cx="11173994" cy="954107"/>
          </a:xfrm>
          <a:prstGeom prst="rect">
            <a:avLst/>
          </a:prstGeom>
          <a:noFill/>
        </p:spPr>
        <p:txBody>
          <a:bodyPr wrap="square" rtlCol="0">
            <a:spAutoFit/>
          </a:bodyPr>
          <a:lstStyle/>
          <a:p>
            <a:pPr algn="ctr"/>
            <a:r>
              <a:rPr lang="en-US" sz="2800" b="1" dirty="0" smtClean="0">
                <a:solidFill>
                  <a:srgbClr val="002060"/>
                </a:solidFill>
              </a:rPr>
              <a:t>Is Appalachia Positioned to Take Advantage of the Economic Opportunity  Expected to Occur in the Ethane Supply Chain?</a:t>
            </a:r>
            <a:endParaRPr lang="en-US" sz="2800" b="1" dirty="0">
              <a:solidFill>
                <a:srgbClr val="002060"/>
              </a:solidFill>
            </a:endParaRPr>
          </a:p>
        </p:txBody>
      </p:sp>
    </p:spTree>
    <p:extLst>
      <p:ext uri="{BB962C8B-B14F-4D97-AF65-F5344CB8AC3E}">
        <p14:creationId xmlns:p14="http://schemas.microsoft.com/office/powerpoint/2010/main" val="3930075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33846A3B-3508-4D7E-B229-7B667B48992E}"/>
              </a:ext>
            </a:extLst>
          </p:cNvPr>
          <p:cNvSpPr>
            <a:spLocks noGrp="1"/>
          </p:cNvSpPr>
          <p:nvPr>
            <p:ph type="title"/>
          </p:nvPr>
        </p:nvSpPr>
        <p:spPr>
          <a:xfrm>
            <a:off x="8891" y="0"/>
            <a:ext cx="11198860" cy="762000"/>
          </a:xfrm>
        </p:spPr>
        <p:txBody>
          <a:bodyPr>
            <a:noAutofit/>
          </a:bodyPr>
          <a:lstStyle/>
          <a:p>
            <a:r>
              <a:rPr lang="en-US" sz="3200" dirty="0" smtClean="0"/>
              <a:t>Appalachian Shale Gas Projected to Transform Energy Economy</a:t>
            </a:r>
            <a:endParaRPr lang="en-US" sz="3200" dirty="0"/>
          </a:p>
        </p:txBody>
      </p:sp>
      <p:sp>
        <p:nvSpPr>
          <p:cNvPr id="2" name="Content Placeholder 1">
            <a:extLst>
              <a:ext uri="{FF2B5EF4-FFF2-40B4-BE49-F238E27FC236}">
                <a16:creationId xmlns:a16="http://schemas.microsoft.com/office/drawing/2014/main" xmlns="" id="{D4E01AA3-5D0A-47B7-A8BD-B567F0E3BCCB}"/>
              </a:ext>
            </a:extLst>
          </p:cNvPr>
          <p:cNvSpPr>
            <a:spLocks noGrp="1"/>
          </p:cNvSpPr>
          <p:nvPr>
            <p:ph type="body" sz="quarter" idx="13"/>
          </p:nvPr>
        </p:nvSpPr>
        <p:spPr>
          <a:xfrm>
            <a:off x="5800089" y="2518471"/>
            <a:ext cx="6123940" cy="3686554"/>
          </a:xfrm>
          <a:ln>
            <a:noFill/>
          </a:ln>
        </p:spPr>
        <p:txBody>
          <a:bodyPr>
            <a:normAutofit/>
          </a:bodyPr>
          <a:lstStyle/>
          <a:p>
            <a:r>
              <a:rPr lang="en-US" sz="2400" dirty="0" smtClean="0"/>
              <a:t>AEO 2018 projects shale gas production to more than double by 2050</a:t>
            </a:r>
          </a:p>
          <a:p>
            <a:pPr marL="342900" indent="-342900">
              <a:buFont typeface="Arial" panose="020B0604020202020204" pitchFamily="34" charset="0"/>
              <a:buChar char="•"/>
            </a:pPr>
            <a:r>
              <a:rPr lang="en-US" sz="2400" b="0" dirty="0" smtClean="0"/>
              <a:t>Much of this growth driven by shale gas production in Appalachia</a:t>
            </a:r>
          </a:p>
          <a:p>
            <a:pPr marL="285750" indent="-285750">
              <a:buFont typeface="Arial" panose="020B0604020202020204" pitchFamily="34" charset="0"/>
              <a:buChar char="•"/>
            </a:pPr>
            <a:endParaRPr lang="en-US" sz="2400" b="0" dirty="0" smtClean="0"/>
          </a:p>
          <a:p>
            <a:pPr lvl="0">
              <a:lnSpc>
                <a:spcPct val="100000"/>
              </a:lnSpc>
              <a:spcBef>
                <a:spcPts val="0"/>
              </a:spcBef>
              <a:spcAft>
                <a:spcPts val="0"/>
              </a:spcAft>
              <a:defRPr/>
            </a:pPr>
            <a:r>
              <a:rPr lang="en-US" sz="2400" dirty="0" smtClean="0"/>
              <a:t>Appalachian production </a:t>
            </a:r>
            <a:r>
              <a:rPr lang="en-US" sz="2400" dirty="0"/>
              <a:t>increased </a:t>
            </a:r>
            <a:r>
              <a:rPr lang="en-US" sz="2400" dirty="0" smtClean="0"/>
              <a:t>almost twenty fold from 2008 </a:t>
            </a:r>
            <a:r>
              <a:rPr lang="en-US" sz="2400" dirty="0"/>
              <a:t>to </a:t>
            </a:r>
            <a:r>
              <a:rPr lang="en-US" sz="2400" dirty="0" smtClean="0"/>
              <a:t>2017</a:t>
            </a:r>
          </a:p>
          <a:p>
            <a:pPr marL="342900" lvl="0" indent="-342900">
              <a:lnSpc>
                <a:spcPct val="100000"/>
              </a:lnSpc>
              <a:spcBef>
                <a:spcPts val="0"/>
              </a:spcBef>
              <a:spcAft>
                <a:spcPts val="0"/>
              </a:spcAft>
              <a:buFont typeface="Arial" panose="020B0604020202020204" pitchFamily="34" charset="0"/>
              <a:buChar char="•"/>
              <a:defRPr/>
            </a:pPr>
            <a:r>
              <a:rPr lang="en-US" sz="2400" b="0" dirty="0" smtClean="0"/>
              <a:t>This trend is expected to continue</a:t>
            </a:r>
            <a:endParaRPr lang="en-US" sz="2400" b="0" dirty="0"/>
          </a:p>
          <a:p>
            <a:endParaRPr lang="en-US" sz="2400" dirty="0"/>
          </a:p>
          <a:p>
            <a:endParaRPr lang="en-US" sz="2400" dirty="0"/>
          </a:p>
          <a:p>
            <a:endParaRPr lang="en-US" sz="2400" dirty="0"/>
          </a:p>
        </p:txBody>
      </p:sp>
      <p:pic>
        <p:nvPicPr>
          <p:cNvPr id="11" name="Picture 10">
            <a:extLst>
              <a:ext uri="{FF2B5EF4-FFF2-40B4-BE49-F238E27FC236}">
                <a16:creationId xmlns:a16="http://schemas.microsoft.com/office/drawing/2014/main" xmlns="" id="{2571ADCB-5B4F-413F-8199-258926913EA4}"/>
              </a:ext>
            </a:extLst>
          </p:cNvPr>
          <p:cNvPicPr/>
          <p:nvPr/>
        </p:nvPicPr>
        <p:blipFill>
          <a:blip r:embed="rId3">
            <a:extLst>
              <a:ext uri="{28A0092B-C50C-407E-A947-70E740481C1C}">
                <a14:useLocalDpi xmlns:a14="http://schemas.microsoft.com/office/drawing/2010/main" val="0"/>
              </a:ext>
            </a:extLst>
          </a:blip>
          <a:stretch>
            <a:fillRect/>
          </a:stretch>
        </p:blipFill>
        <p:spPr>
          <a:xfrm>
            <a:off x="200661" y="1687286"/>
            <a:ext cx="5407660" cy="4517738"/>
          </a:xfrm>
          <a:prstGeom prst="rect">
            <a:avLst/>
          </a:prstGeom>
        </p:spPr>
      </p:pic>
      <p:pic>
        <p:nvPicPr>
          <p:cNvPr id="6" name="Picture 5"/>
          <p:cNvPicPr/>
          <p:nvPr/>
        </p:nvPicPr>
        <p:blipFill>
          <a:blip r:embed="rId4" cstate="print">
            <a:extLst>
              <a:ext uri="{28A0092B-C50C-407E-A947-70E740481C1C}">
                <a14:useLocalDpi xmlns:a14="http://schemas.microsoft.com/office/drawing/2010/main" val="0"/>
              </a:ext>
            </a:extLst>
          </a:blip>
          <a:stretch>
            <a:fillRect/>
          </a:stretch>
        </p:blipFill>
        <p:spPr>
          <a:xfrm>
            <a:off x="6243365" y="1167109"/>
            <a:ext cx="5237389" cy="1201461"/>
          </a:xfrm>
          <a:prstGeom prst="rect">
            <a:avLst/>
          </a:prstGeom>
          <a:ln>
            <a:noFill/>
          </a:ln>
        </p:spPr>
      </p:pic>
      <p:sp>
        <p:nvSpPr>
          <p:cNvPr id="4" name="Rectangle 3"/>
          <p:cNvSpPr/>
          <p:nvPr/>
        </p:nvSpPr>
        <p:spPr>
          <a:xfrm>
            <a:off x="6126480" y="1317010"/>
            <a:ext cx="914400" cy="914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86063" y="2473025"/>
            <a:ext cx="1026695" cy="3689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10909" y="1251534"/>
            <a:ext cx="4215898" cy="461665"/>
          </a:xfrm>
          <a:prstGeom prst="rect">
            <a:avLst/>
          </a:prstGeom>
          <a:noFill/>
        </p:spPr>
        <p:txBody>
          <a:bodyPr wrap="none" rtlCol="0">
            <a:spAutoFit/>
          </a:bodyPr>
          <a:lstStyle/>
          <a:p>
            <a:r>
              <a:rPr lang="en-US" sz="2400" b="1" dirty="0"/>
              <a:t>Shale Gas Production by Region</a:t>
            </a:r>
            <a:endParaRPr lang="en-US" sz="2400" dirty="0"/>
          </a:p>
        </p:txBody>
      </p:sp>
    </p:spTree>
    <p:extLst>
      <p:ext uri="{BB962C8B-B14F-4D97-AF65-F5344CB8AC3E}">
        <p14:creationId xmlns:p14="http://schemas.microsoft.com/office/powerpoint/2010/main" val="42321743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523"/>
            <a:ext cx="9550400" cy="762000"/>
          </a:xfrm>
        </p:spPr>
        <p:txBody>
          <a:bodyPr>
            <a:normAutofit/>
          </a:bodyPr>
          <a:lstStyle/>
          <a:p>
            <a:r>
              <a:rPr lang="en-US" sz="3200" dirty="0" smtClean="0"/>
              <a:t>Appalachian NG Processing and Fractionator Capacity</a:t>
            </a:r>
            <a:endParaRPr lang="en-US" sz="3200" dirty="0"/>
          </a:p>
        </p:txBody>
      </p:sp>
      <p:sp>
        <p:nvSpPr>
          <p:cNvPr id="3" name="Text Placeholder 2"/>
          <p:cNvSpPr>
            <a:spLocks noGrp="1"/>
          </p:cNvSpPr>
          <p:nvPr>
            <p:ph type="body" sz="quarter" idx="13"/>
          </p:nvPr>
        </p:nvSpPr>
        <p:spPr>
          <a:xfrm>
            <a:off x="6736786" y="3053266"/>
            <a:ext cx="4844907" cy="3433852"/>
          </a:xfrm>
        </p:spPr>
        <p:txBody>
          <a:bodyPr>
            <a:normAutofit/>
          </a:bodyPr>
          <a:lstStyle/>
          <a:p>
            <a:r>
              <a:rPr lang="en-US" sz="2400" dirty="0"/>
              <a:t>Appalachian NGLs predominately produced in Ohio River Valley </a:t>
            </a:r>
            <a:endParaRPr lang="en-US" sz="2400" b="0" dirty="0"/>
          </a:p>
          <a:p>
            <a:pPr marL="285750" indent="-285750">
              <a:buFont typeface="Arial" panose="020B0604020202020204" pitchFamily="34" charset="0"/>
              <a:buChar char="•"/>
            </a:pPr>
            <a:r>
              <a:rPr lang="en-US" sz="2400" b="0" dirty="0" smtClean="0"/>
              <a:t>NGL is </a:t>
            </a:r>
            <a:r>
              <a:rPr lang="en-US" sz="2400" b="0" dirty="0" smtClean="0"/>
              <a:t>recovered from </a:t>
            </a:r>
            <a:r>
              <a:rPr lang="en-US" sz="2400" b="0" dirty="0" smtClean="0"/>
              <a:t>raw </a:t>
            </a:r>
            <a:r>
              <a:rPr lang="en-US" sz="2400" b="0" dirty="0" smtClean="0"/>
              <a:t>natural gas at gas processing plants as a mix </a:t>
            </a:r>
            <a:endParaRPr lang="en-US" sz="2400" b="0" dirty="0"/>
          </a:p>
          <a:p>
            <a:pPr marL="285750" indent="-285750">
              <a:buFont typeface="Arial" panose="020B0604020202020204" pitchFamily="34" charset="0"/>
              <a:buChar char="•"/>
            </a:pPr>
            <a:r>
              <a:rPr lang="en-US" sz="2400" b="0" dirty="0" smtClean="0"/>
              <a:t>The mixed stream </a:t>
            </a:r>
            <a:r>
              <a:rPr lang="en-US" sz="2400" b="0" dirty="0" smtClean="0"/>
              <a:t>NGL is </a:t>
            </a:r>
            <a:r>
              <a:rPr lang="en-US" sz="2400" b="0" dirty="0" smtClean="0"/>
              <a:t>then split into its constituent components at centralized fractionation plants </a:t>
            </a:r>
          </a:p>
          <a:p>
            <a:endParaRPr lang="en-US" sz="2400" dirty="0"/>
          </a:p>
        </p:txBody>
      </p:sp>
      <p:pic>
        <p:nvPicPr>
          <p:cNvPr id="4" name="Picture 3"/>
          <p:cNvPicPr>
            <a:picLocks noChangeAspect="1"/>
          </p:cNvPicPr>
          <p:nvPr/>
        </p:nvPicPr>
        <p:blipFill>
          <a:blip r:embed="rId3"/>
          <a:stretch>
            <a:fillRect/>
          </a:stretch>
        </p:blipFill>
        <p:spPr>
          <a:xfrm>
            <a:off x="48896" y="1615439"/>
            <a:ext cx="6607002" cy="4871679"/>
          </a:xfrm>
          <a:prstGeom prst="rect">
            <a:avLst/>
          </a:prstGeom>
        </p:spPr>
      </p:pic>
      <p:pic>
        <p:nvPicPr>
          <p:cNvPr id="5" name="Picture 4"/>
          <p:cNvPicPr/>
          <p:nvPr/>
        </p:nvPicPr>
        <p:blipFill>
          <a:blip r:embed="rId4" cstate="print">
            <a:extLst>
              <a:ext uri="{28A0092B-C50C-407E-A947-70E740481C1C}">
                <a14:useLocalDpi xmlns:a14="http://schemas.microsoft.com/office/drawing/2010/main" val="0"/>
              </a:ext>
            </a:extLst>
          </a:blip>
          <a:stretch>
            <a:fillRect/>
          </a:stretch>
        </p:blipFill>
        <p:spPr>
          <a:xfrm>
            <a:off x="6614159" y="1156523"/>
            <a:ext cx="5237389" cy="1201461"/>
          </a:xfrm>
          <a:prstGeom prst="rect">
            <a:avLst/>
          </a:prstGeom>
          <a:ln>
            <a:noFill/>
          </a:ln>
        </p:spPr>
      </p:pic>
      <p:sp>
        <p:nvSpPr>
          <p:cNvPr id="6" name="Rectangle 5"/>
          <p:cNvSpPr/>
          <p:nvPr/>
        </p:nvSpPr>
        <p:spPr>
          <a:xfrm>
            <a:off x="7299960" y="1156524"/>
            <a:ext cx="1859280" cy="12014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70330" y="1141581"/>
            <a:ext cx="5964133" cy="461665"/>
          </a:xfrm>
          <a:prstGeom prst="rect">
            <a:avLst/>
          </a:prstGeom>
          <a:noFill/>
        </p:spPr>
        <p:txBody>
          <a:bodyPr wrap="none" rtlCol="0">
            <a:spAutoFit/>
          </a:bodyPr>
          <a:lstStyle/>
          <a:p>
            <a:r>
              <a:rPr lang="en-US" sz="2400" b="1" dirty="0" smtClean="0"/>
              <a:t>Natural Gas Processing/Fractionator Capacity</a:t>
            </a:r>
            <a:endParaRPr lang="en-US" sz="2400" b="1" dirty="0"/>
          </a:p>
        </p:txBody>
      </p:sp>
    </p:spTree>
    <p:extLst>
      <p:ext uri="{BB962C8B-B14F-4D97-AF65-F5344CB8AC3E}">
        <p14:creationId xmlns:p14="http://schemas.microsoft.com/office/powerpoint/2010/main" val="23609491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471"/>
            <a:ext cx="11976100" cy="762000"/>
          </a:xfrm>
        </p:spPr>
        <p:txBody>
          <a:bodyPr>
            <a:noAutofit/>
          </a:bodyPr>
          <a:lstStyle/>
          <a:p>
            <a:r>
              <a:rPr lang="en-US" sz="3200" dirty="0" smtClean="0"/>
              <a:t>Expansion of Production Capacity in the Ohio Valley Has Been Dramatic</a:t>
            </a:r>
            <a:endParaRPr lang="en-US" sz="3200" dirty="0"/>
          </a:p>
        </p:txBody>
      </p:sp>
      <p:sp>
        <p:nvSpPr>
          <p:cNvPr id="3" name="Text Placeholder 2"/>
          <p:cNvSpPr>
            <a:spLocks noGrp="1"/>
          </p:cNvSpPr>
          <p:nvPr>
            <p:ph type="body" sz="quarter" idx="13"/>
          </p:nvPr>
        </p:nvSpPr>
        <p:spPr>
          <a:xfrm>
            <a:off x="0" y="1215376"/>
            <a:ext cx="6721643" cy="503228"/>
          </a:xfrm>
        </p:spPr>
        <p:txBody>
          <a:bodyPr>
            <a:normAutofit/>
          </a:bodyPr>
          <a:lstStyle/>
          <a:p>
            <a:r>
              <a:rPr lang="en-US" dirty="0" smtClean="0"/>
              <a:t>       2010                           2013                     2016                        2019                    </a:t>
            </a:r>
            <a:endParaRPr lang="en-US" dirty="0"/>
          </a:p>
        </p:txBody>
      </p:sp>
      <p:pic>
        <p:nvPicPr>
          <p:cNvPr id="4" name="Picture 3"/>
          <p:cNvPicPr/>
          <p:nvPr/>
        </p:nvPicPr>
        <p:blipFill rotWithShape="1">
          <a:blip r:embed="rId3">
            <a:extLst>
              <a:ext uri="{28A0092B-C50C-407E-A947-70E740481C1C}">
                <a14:useLocalDpi xmlns:a14="http://schemas.microsoft.com/office/drawing/2010/main" val="0"/>
              </a:ext>
            </a:extLst>
          </a:blip>
          <a:srcRect t="20447"/>
          <a:stretch/>
        </p:blipFill>
        <p:spPr bwMode="auto">
          <a:xfrm>
            <a:off x="1" y="1718604"/>
            <a:ext cx="6721642" cy="2369653"/>
          </a:xfrm>
          <a:prstGeom prst="rect">
            <a:avLst/>
          </a:prstGeom>
          <a:noFill/>
          <a:ln>
            <a:noFill/>
          </a:ln>
          <a:extLst>
            <a:ext uri="{53640926-AAD7-44D8-BBD7-CCE9431645EC}">
              <a14:shadowObscured xmlns:a14="http://schemas.microsoft.com/office/drawing/2010/main"/>
            </a:ext>
          </a:extLst>
        </p:spPr>
      </p:pic>
      <p:pic>
        <p:nvPicPr>
          <p:cNvPr id="5" name="Picture 4"/>
          <p:cNvPicPr/>
          <p:nvPr/>
        </p:nvPicPr>
        <p:blipFill>
          <a:blip r:embed="rId4" cstate="print">
            <a:extLst>
              <a:ext uri="{28A0092B-C50C-407E-A947-70E740481C1C}">
                <a14:useLocalDpi xmlns:a14="http://schemas.microsoft.com/office/drawing/2010/main" val="0"/>
              </a:ext>
            </a:extLst>
          </a:blip>
          <a:stretch>
            <a:fillRect/>
          </a:stretch>
        </p:blipFill>
        <p:spPr>
          <a:xfrm>
            <a:off x="6954611" y="1004530"/>
            <a:ext cx="5237389" cy="1201461"/>
          </a:xfrm>
          <a:prstGeom prst="rect">
            <a:avLst/>
          </a:prstGeom>
          <a:ln>
            <a:noFill/>
          </a:ln>
        </p:spPr>
      </p:pic>
      <p:sp>
        <p:nvSpPr>
          <p:cNvPr id="6" name="Rectangle 5"/>
          <p:cNvSpPr/>
          <p:nvPr/>
        </p:nvSpPr>
        <p:spPr>
          <a:xfrm>
            <a:off x="7640412" y="1004531"/>
            <a:ext cx="1859280" cy="12014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p:nvPr/>
        </p:nvPicPr>
        <p:blipFill rotWithShape="1">
          <a:blip r:embed="rId5">
            <a:extLst>
              <a:ext uri="{28A0092B-C50C-407E-A947-70E740481C1C}">
                <a14:useLocalDpi xmlns:a14="http://schemas.microsoft.com/office/drawing/2010/main" val="0"/>
              </a:ext>
            </a:extLst>
          </a:blip>
          <a:srcRect t="29700"/>
          <a:stretch/>
        </p:blipFill>
        <p:spPr bwMode="auto">
          <a:xfrm>
            <a:off x="0" y="4088257"/>
            <a:ext cx="6954611" cy="2298400"/>
          </a:xfrm>
          <a:prstGeom prst="rect">
            <a:avLst/>
          </a:prstGeom>
          <a:noFill/>
          <a:ln>
            <a:noFill/>
          </a:ln>
          <a:extLst>
            <a:ext uri="{53640926-AAD7-44D8-BBD7-CCE9431645EC}">
              <a14:shadowObscured xmlns:a14="http://schemas.microsoft.com/office/drawing/2010/main"/>
            </a:ext>
          </a:extLst>
        </p:spPr>
      </p:pic>
      <p:sp>
        <p:nvSpPr>
          <p:cNvPr id="8" name="TextBox 7"/>
          <p:cNvSpPr txBox="1"/>
          <p:nvPr/>
        </p:nvSpPr>
        <p:spPr>
          <a:xfrm>
            <a:off x="7187579" y="2058401"/>
            <a:ext cx="4601029" cy="3785652"/>
          </a:xfrm>
          <a:prstGeom prst="rect">
            <a:avLst/>
          </a:prstGeom>
          <a:noFill/>
        </p:spPr>
        <p:txBody>
          <a:bodyPr wrap="square" rtlCol="0">
            <a:spAutoFit/>
          </a:bodyPr>
          <a:lstStyle/>
          <a:p>
            <a:pPr marL="285750" indent="-285750">
              <a:buFont typeface="Arial" panose="020B0604020202020204" pitchFamily="34" charset="0"/>
              <a:buChar char="•"/>
            </a:pPr>
            <a:endParaRPr lang="en-US" sz="2400" dirty="0" smtClean="0"/>
          </a:p>
          <a:p>
            <a:r>
              <a:rPr lang="en-US" sz="2400" b="1" dirty="0" smtClean="0">
                <a:solidFill>
                  <a:srgbClr val="002060"/>
                </a:solidFill>
              </a:rPr>
              <a:t>Between 2010 and 2016, natural gas processing capacity in Appalachia increased ten-fold</a:t>
            </a:r>
            <a:endParaRPr lang="en-US" sz="2400" b="1" dirty="0">
              <a:solidFill>
                <a:srgbClr val="002060"/>
              </a:solidFill>
            </a:endParaRPr>
          </a:p>
          <a:p>
            <a:pPr marL="285750" indent="-285750">
              <a:buFont typeface="Arial" panose="020B0604020202020204" pitchFamily="34" charset="0"/>
              <a:buChar char="•"/>
            </a:pPr>
            <a:endParaRPr lang="en-US" sz="2400" b="1" dirty="0" smtClean="0">
              <a:solidFill>
                <a:srgbClr val="002060"/>
              </a:solidFill>
            </a:endParaRPr>
          </a:p>
          <a:p>
            <a:pPr marL="285750" indent="-285750">
              <a:buFont typeface="Arial" panose="020B0604020202020204" pitchFamily="34" charset="0"/>
              <a:buChar char="•"/>
            </a:pPr>
            <a:endParaRPr lang="en-US" sz="2400" b="1" dirty="0">
              <a:solidFill>
                <a:srgbClr val="002060"/>
              </a:solidFill>
            </a:endParaRPr>
          </a:p>
          <a:p>
            <a:pPr marL="285750" indent="-285750">
              <a:buFont typeface="Arial" panose="020B0604020202020204" pitchFamily="34" charset="0"/>
              <a:buChar char="•"/>
            </a:pPr>
            <a:endParaRPr lang="en-US" sz="2400" b="1" dirty="0" smtClean="0">
              <a:solidFill>
                <a:srgbClr val="002060"/>
              </a:solidFill>
            </a:endParaRPr>
          </a:p>
          <a:p>
            <a:r>
              <a:rPr lang="en-US" sz="2400" b="1" dirty="0" smtClean="0">
                <a:solidFill>
                  <a:srgbClr val="002060"/>
                </a:solidFill>
              </a:rPr>
              <a:t>Fractionation capacity has increased more than twenty-fold over the same time period</a:t>
            </a:r>
            <a:endParaRPr lang="en-US" sz="2400" b="1" dirty="0">
              <a:solidFill>
                <a:srgbClr val="002060"/>
              </a:solidFill>
            </a:endParaRPr>
          </a:p>
        </p:txBody>
      </p:sp>
    </p:spTree>
    <p:extLst>
      <p:ext uri="{BB962C8B-B14F-4D97-AF65-F5344CB8AC3E}">
        <p14:creationId xmlns:p14="http://schemas.microsoft.com/office/powerpoint/2010/main" val="14489296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A776B237-DD11-4236-A098-669C5B62A799}"/>
              </a:ext>
            </a:extLst>
          </p:cNvPr>
          <p:cNvPicPr/>
          <p:nvPr/>
        </p:nvPicPr>
        <p:blipFill rotWithShape="1">
          <a:blip r:embed="rId3">
            <a:extLst>
              <a:ext uri="{28A0092B-C50C-407E-A947-70E740481C1C}">
                <a14:useLocalDpi xmlns:a14="http://schemas.microsoft.com/office/drawing/2010/main" val="0"/>
              </a:ext>
            </a:extLst>
          </a:blip>
          <a:srcRect l="-1" t="13289" r="2684"/>
          <a:stretch/>
        </p:blipFill>
        <p:spPr bwMode="auto">
          <a:xfrm>
            <a:off x="552826" y="1255720"/>
            <a:ext cx="4498147" cy="2423651"/>
          </a:xfrm>
          <a:prstGeom prst="rect">
            <a:avLst/>
          </a:prstGeom>
          <a:noFill/>
          <a:ln>
            <a:noFill/>
          </a:ln>
          <a:extLst>
            <a:ext uri="{53640926-AAD7-44D8-BBD7-CCE9431645EC}">
              <a14:shadowObscured xmlns:a14="http://schemas.microsoft.com/office/drawing/2010/main"/>
            </a:ext>
          </a:extLst>
        </p:spPr>
      </p:pic>
      <p:sp>
        <p:nvSpPr>
          <p:cNvPr id="3" name="Title 2">
            <a:extLst>
              <a:ext uri="{FF2B5EF4-FFF2-40B4-BE49-F238E27FC236}">
                <a16:creationId xmlns="" xmlns:a16="http://schemas.microsoft.com/office/drawing/2014/main" id="{33846A3B-3508-4D7E-B229-7B667B48992E}"/>
              </a:ext>
            </a:extLst>
          </p:cNvPr>
          <p:cNvSpPr>
            <a:spLocks noGrp="1"/>
          </p:cNvSpPr>
          <p:nvPr>
            <p:ph type="title"/>
          </p:nvPr>
        </p:nvSpPr>
        <p:spPr>
          <a:xfrm>
            <a:off x="0" y="37496"/>
            <a:ext cx="10375900" cy="762000"/>
          </a:xfrm>
        </p:spPr>
        <p:txBody>
          <a:bodyPr>
            <a:noAutofit/>
          </a:bodyPr>
          <a:lstStyle/>
          <a:p>
            <a:r>
              <a:rPr lang="en-US" sz="3200" dirty="0" smtClean="0"/>
              <a:t>NGL’s from Appalachia are Driving a Surge in Ethane Supply</a:t>
            </a:r>
            <a:endParaRPr lang="en-US" sz="3200" dirty="0"/>
          </a:p>
        </p:txBody>
      </p:sp>
      <p:sp>
        <p:nvSpPr>
          <p:cNvPr id="2" name="Content Placeholder 1">
            <a:extLst>
              <a:ext uri="{FF2B5EF4-FFF2-40B4-BE49-F238E27FC236}">
                <a16:creationId xmlns="" xmlns:a16="http://schemas.microsoft.com/office/drawing/2014/main" id="{D4E01AA3-5D0A-47B7-A8BD-B567F0E3BCCB}"/>
              </a:ext>
            </a:extLst>
          </p:cNvPr>
          <p:cNvSpPr>
            <a:spLocks noGrp="1"/>
          </p:cNvSpPr>
          <p:nvPr>
            <p:ph type="body" sz="quarter" idx="13"/>
          </p:nvPr>
        </p:nvSpPr>
        <p:spPr>
          <a:xfrm>
            <a:off x="5791199" y="2851196"/>
            <a:ext cx="5237389" cy="4150202"/>
          </a:xfrm>
        </p:spPr>
        <p:txBody>
          <a:bodyPr>
            <a:noAutofit/>
          </a:bodyPr>
          <a:lstStyle/>
          <a:p>
            <a:r>
              <a:rPr lang="en-US" sz="2400" dirty="0"/>
              <a:t>EIA forecasts </a:t>
            </a:r>
            <a:r>
              <a:rPr lang="en-US" sz="2400" dirty="0" smtClean="0"/>
              <a:t>NGPLs </a:t>
            </a:r>
            <a:r>
              <a:rPr lang="en-US" sz="2400" dirty="0"/>
              <a:t>production to </a:t>
            </a:r>
            <a:r>
              <a:rPr lang="en-US" sz="2400" dirty="0" smtClean="0"/>
              <a:t>rise by more than 50% </a:t>
            </a:r>
            <a:r>
              <a:rPr lang="en-US" sz="2400" dirty="0"/>
              <a:t>between 2017 and </a:t>
            </a:r>
            <a:r>
              <a:rPr lang="en-US" sz="2400" dirty="0" smtClean="0"/>
              <a:t>2050 </a:t>
            </a:r>
            <a:endParaRPr lang="en-US" sz="2400" dirty="0"/>
          </a:p>
          <a:p>
            <a:pPr marL="285750" indent="-285750">
              <a:buFont typeface="Arial" panose="020B0604020202020204" pitchFamily="34" charset="0"/>
              <a:buChar char="•"/>
            </a:pPr>
            <a:endParaRPr lang="en-US" sz="2400" dirty="0" smtClean="0"/>
          </a:p>
          <a:p>
            <a:endParaRPr lang="en-US" sz="2400" dirty="0" smtClean="0"/>
          </a:p>
          <a:p>
            <a:r>
              <a:rPr lang="en-US" sz="2400" dirty="0" smtClean="0"/>
              <a:t>Projected Appalachian ethane production </a:t>
            </a:r>
            <a:r>
              <a:rPr lang="en-US" sz="2400" dirty="0"/>
              <a:t>in </a:t>
            </a:r>
            <a:r>
              <a:rPr lang="en-US" sz="2400" dirty="0" smtClean="0"/>
              <a:t>2025 </a:t>
            </a:r>
            <a:r>
              <a:rPr lang="en-US" sz="2400" dirty="0"/>
              <a:t>is more than 20 times greater than regional </a:t>
            </a:r>
            <a:r>
              <a:rPr lang="en-US" sz="2400" dirty="0" smtClean="0"/>
              <a:t>production </a:t>
            </a:r>
            <a:r>
              <a:rPr lang="en-US" sz="2400" dirty="0"/>
              <a:t>in </a:t>
            </a:r>
            <a:r>
              <a:rPr lang="en-US" sz="2400" dirty="0" smtClean="0"/>
              <a:t>2013 </a:t>
            </a:r>
            <a:endParaRPr lang="en-US" sz="2400" dirty="0"/>
          </a:p>
          <a:p>
            <a:pPr marL="285750" indent="-285750">
              <a:buFont typeface="Arial" panose="020B0604020202020204" pitchFamily="34" charset="0"/>
              <a:buChar char="•"/>
            </a:pPr>
            <a:endParaRPr lang="en-US" sz="2400" b="0" dirty="0" smtClean="0"/>
          </a:p>
        </p:txBody>
      </p:sp>
      <p:graphicFrame>
        <p:nvGraphicFramePr>
          <p:cNvPr id="6" name="Chart 5">
            <a:extLst>
              <a:ext uri="{FF2B5EF4-FFF2-40B4-BE49-F238E27FC236}">
                <a16:creationId xmlns="" xmlns:a16="http://schemas.microsoft.com/office/drawing/2014/main" id="{20720129-BDFB-4AD4-9BFD-CE79DF4CAC6A}"/>
              </a:ext>
            </a:extLst>
          </p:cNvPr>
          <p:cNvGraphicFramePr/>
          <p:nvPr>
            <p:extLst/>
          </p:nvPr>
        </p:nvGraphicFramePr>
        <p:xfrm>
          <a:off x="552826" y="4091555"/>
          <a:ext cx="4498146" cy="2526192"/>
        </p:xfrm>
        <a:graphic>
          <a:graphicData uri="http://schemas.openxmlformats.org/drawingml/2006/chart">
            <c:chart xmlns:c="http://schemas.openxmlformats.org/drawingml/2006/chart" xmlns:r="http://schemas.openxmlformats.org/officeDocument/2006/relationships" r:id="rId4"/>
          </a:graphicData>
        </a:graphic>
      </p:graphicFrame>
      <p:pic>
        <p:nvPicPr>
          <p:cNvPr id="7" name="Picture 6"/>
          <p:cNvPicPr/>
          <p:nvPr/>
        </p:nvPicPr>
        <p:blipFill>
          <a:blip r:embed="rId5" cstate="print">
            <a:extLst>
              <a:ext uri="{28A0092B-C50C-407E-A947-70E740481C1C}">
                <a14:useLocalDpi xmlns:a14="http://schemas.microsoft.com/office/drawing/2010/main" val="0"/>
              </a:ext>
            </a:extLst>
          </a:blip>
          <a:stretch>
            <a:fillRect/>
          </a:stretch>
        </p:blipFill>
        <p:spPr>
          <a:xfrm>
            <a:off x="5791200" y="1034470"/>
            <a:ext cx="5237389" cy="1201461"/>
          </a:xfrm>
          <a:prstGeom prst="rect">
            <a:avLst/>
          </a:prstGeom>
          <a:ln>
            <a:noFill/>
          </a:ln>
        </p:spPr>
      </p:pic>
      <p:sp>
        <p:nvSpPr>
          <p:cNvPr id="8" name="Rectangle 7"/>
          <p:cNvSpPr/>
          <p:nvPr/>
        </p:nvSpPr>
        <p:spPr>
          <a:xfrm>
            <a:off x="6531368" y="1034470"/>
            <a:ext cx="1721318" cy="12014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52826" y="3629890"/>
            <a:ext cx="5800725" cy="461665"/>
          </a:xfrm>
          <a:prstGeom prst="rect">
            <a:avLst/>
          </a:prstGeom>
          <a:noFill/>
        </p:spPr>
        <p:txBody>
          <a:bodyPr wrap="square" rtlCol="0">
            <a:spAutoFit/>
          </a:bodyPr>
          <a:lstStyle/>
          <a:p>
            <a:r>
              <a:rPr lang="en-US" sz="2400" b="1" dirty="0" smtClean="0"/>
              <a:t>Appalachian </a:t>
            </a:r>
            <a:r>
              <a:rPr lang="en-US" sz="2400" b="1" dirty="0"/>
              <a:t>Ethane Production</a:t>
            </a:r>
            <a:endParaRPr lang="en-US" sz="2400" dirty="0"/>
          </a:p>
        </p:txBody>
      </p:sp>
      <p:sp>
        <p:nvSpPr>
          <p:cNvPr id="9" name="TextBox 8"/>
          <p:cNvSpPr txBox="1"/>
          <p:nvPr/>
        </p:nvSpPr>
        <p:spPr>
          <a:xfrm>
            <a:off x="552826" y="814742"/>
            <a:ext cx="4370684" cy="461665"/>
          </a:xfrm>
          <a:prstGeom prst="rect">
            <a:avLst/>
          </a:prstGeom>
          <a:noFill/>
        </p:spPr>
        <p:txBody>
          <a:bodyPr wrap="none" rtlCol="0">
            <a:spAutoFit/>
          </a:bodyPr>
          <a:lstStyle/>
          <a:p>
            <a:r>
              <a:rPr lang="en-US" sz="2400" b="1" dirty="0"/>
              <a:t>U.S. </a:t>
            </a:r>
            <a:r>
              <a:rPr lang="en-US" sz="2400" b="1" dirty="0" smtClean="0"/>
              <a:t>NGPLs </a:t>
            </a:r>
            <a:r>
              <a:rPr lang="en-US" sz="2400" b="1" dirty="0"/>
              <a:t>Production by Region</a:t>
            </a:r>
            <a:endParaRPr lang="en-US" sz="2400" dirty="0"/>
          </a:p>
        </p:txBody>
      </p:sp>
    </p:spTree>
    <p:extLst>
      <p:ext uri="{BB962C8B-B14F-4D97-AF65-F5344CB8AC3E}">
        <p14:creationId xmlns:p14="http://schemas.microsoft.com/office/powerpoint/2010/main" val="10720614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238" y="35769"/>
            <a:ext cx="11260753" cy="762000"/>
          </a:xfrm>
        </p:spPr>
        <p:txBody>
          <a:bodyPr>
            <a:noAutofit/>
          </a:bodyPr>
          <a:lstStyle/>
          <a:p>
            <a:r>
              <a:rPr lang="en-US" sz="3200" dirty="0" smtClean="0"/>
              <a:t>Ethane Rejection Results in Significant Resource Underutilization</a:t>
            </a:r>
            <a:endParaRPr lang="en-US" sz="3200" dirty="0"/>
          </a:p>
        </p:txBody>
      </p:sp>
      <p:pic>
        <p:nvPicPr>
          <p:cNvPr id="4" name="Picture 3"/>
          <p:cNvPicPr>
            <a:picLocks noChangeAspect="1"/>
          </p:cNvPicPr>
          <p:nvPr/>
        </p:nvPicPr>
        <p:blipFill>
          <a:blip r:embed="rId3"/>
          <a:stretch>
            <a:fillRect/>
          </a:stretch>
        </p:blipFill>
        <p:spPr>
          <a:xfrm>
            <a:off x="685800" y="1231640"/>
            <a:ext cx="11239230" cy="4929940"/>
          </a:xfrm>
          <a:prstGeom prst="rect">
            <a:avLst/>
          </a:prstGeom>
        </p:spPr>
      </p:pic>
      <p:sp>
        <p:nvSpPr>
          <p:cNvPr id="5" name="Text Placeholder 17"/>
          <p:cNvSpPr>
            <a:spLocks noGrp="1"/>
          </p:cNvSpPr>
          <p:nvPr>
            <p:ph type="body" sz="quarter" idx="16"/>
          </p:nvPr>
        </p:nvSpPr>
        <p:spPr>
          <a:xfrm>
            <a:off x="685799" y="6267323"/>
            <a:ext cx="8719457" cy="205740"/>
          </a:xfrm>
        </p:spPr>
        <p:txBody>
          <a:bodyPr/>
          <a:lstStyle/>
          <a:p>
            <a:r>
              <a:rPr lang="en-US" dirty="0" smtClean="0"/>
              <a:t>Source: </a:t>
            </a:r>
            <a:r>
              <a:rPr lang="en-US" dirty="0"/>
              <a:t>EIA </a:t>
            </a:r>
            <a:r>
              <a:rPr lang="en-US" dirty="0">
                <a:hlinkClick r:id="rId4"/>
              </a:rPr>
              <a:t>Heat Content of Natural Gas </a:t>
            </a:r>
            <a:r>
              <a:rPr lang="en-US" dirty="0" smtClean="0">
                <a:hlinkClick r:id="rId4"/>
              </a:rPr>
              <a:t>Consumed</a:t>
            </a:r>
            <a:r>
              <a:rPr lang="en-US" dirty="0"/>
              <a:t>; </a:t>
            </a:r>
            <a:r>
              <a:rPr lang="en-US" dirty="0">
                <a:hlinkClick r:id="rId5"/>
              </a:rPr>
              <a:t>Natural Gas Gross Withdrawals and </a:t>
            </a:r>
            <a:r>
              <a:rPr lang="en-US" dirty="0" smtClean="0">
                <a:hlinkClick r:id="rId5"/>
              </a:rPr>
              <a:t>Production</a:t>
            </a:r>
            <a:r>
              <a:rPr lang="en-US" dirty="0"/>
              <a:t>; </a:t>
            </a:r>
            <a:r>
              <a:rPr lang="en-US" dirty="0">
                <a:hlinkClick r:id="rId6"/>
              </a:rPr>
              <a:t>Natural Gas Plant Field Production</a:t>
            </a:r>
            <a:endParaRPr lang="en-US" dirty="0"/>
          </a:p>
        </p:txBody>
      </p:sp>
    </p:spTree>
    <p:extLst>
      <p:ext uri="{BB962C8B-B14F-4D97-AF65-F5344CB8AC3E}">
        <p14:creationId xmlns:p14="http://schemas.microsoft.com/office/powerpoint/2010/main" val="41247938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686"/>
            <a:ext cx="11701780" cy="762000"/>
          </a:xfrm>
        </p:spPr>
        <p:txBody>
          <a:bodyPr>
            <a:noAutofit/>
          </a:bodyPr>
          <a:lstStyle/>
          <a:p>
            <a:r>
              <a:rPr lang="en-US" sz="3200" dirty="0" smtClean="0"/>
              <a:t>Pipeline Capacity is Positioned to Transport Ethane Out of Appalachia</a:t>
            </a:r>
            <a:endParaRPr lang="en-US" sz="3200" dirty="0"/>
          </a:p>
        </p:txBody>
      </p:sp>
      <p:sp>
        <p:nvSpPr>
          <p:cNvPr id="3" name="Text Placeholder 2"/>
          <p:cNvSpPr>
            <a:spLocks noGrp="1"/>
          </p:cNvSpPr>
          <p:nvPr>
            <p:ph type="body" sz="quarter" idx="13"/>
          </p:nvPr>
        </p:nvSpPr>
        <p:spPr>
          <a:xfrm>
            <a:off x="6934200" y="2195732"/>
            <a:ext cx="5257800" cy="3656030"/>
          </a:xfrm>
        </p:spPr>
        <p:txBody>
          <a:bodyPr>
            <a:noAutofit/>
          </a:bodyPr>
          <a:lstStyle/>
          <a:p>
            <a:endParaRPr lang="en-US" sz="2400" dirty="0"/>
          </a:p>
          <a:p>
            <a:r>
              <a:rPr lang="en-US" sz="2400" dirty="0" smtClean="0"/>
              <a:t>Appalachian </a:t>
            </a:r>
            <a:r>
              <a:rPr lang="en-US" sz="2400" dirty="0"/>
              <a:t>Ethane is predominantly </a:t>
            </a:r>
            <a:endParaRPr lang="en-US" sz="2400" b="0" dirty="0"/>
          </a:p>
          <a:p>
            <a:pPr marL="285750" indent="-285750">
              <a:buFont typeface="Arial" panose="020B0604020202020204" pitchFamily="34" charset="0"/>
              <a:buChar char="•"/>
            </a:pPr>
            <a:r>
              <a:rPr lang="en-US" sz="2400" b="0" dirty="0" smtClean="0"/>
              <a:t>Transported </a:t>
            </a:r>
            <a:r>
              <a:rPr lang="en-US" sz="2400" b="0" dirty="0"/>
              <a:t>via pipeline to the Gulf Coast for processing </a:t>
            </a:r>
          </a:p>
          <a:p>
            <a:pPr marL="285750" indent="-285750">
              <a:buFont typeface="Arial" panose="020B0604020202020204" pitchFamily="34" charset="0"/>
              <a:buChar char="•"/>
            </a:pPr>
            <a:r>
              <a:rPr lang="en-US" sz="2400" b="0" dirty="0" smtClean="0"/>
              <a:t>Exported </a:t>
            </a:r>
            <a:endParaRPr lang="en-US" sz="2400" b="0" dirty="0"/>
          </a:p>
          <a:p>
            <a:pPr marL="285750" indent="-285750">
              <a:buFont typeface="Arial" panose="020B0604020202020204" pitchFamily="34" charset="0"/>
              <a:buChar char="•"/>
            </a:pPr>
            <a:r>
              <a:rPr lang="en-US" sz="2400" b="0" dirty="0" smtClean="0"/>
              <a:t>Combusted </a:t>
            </a:r>
            <a:endParaRPr lang="en-US" sz="2400" b="0" dirty="0"/>
          </a:p>
          <a:p>
            <a:pPr marL="285750" indent="-285750">
              <a:buFont typeface="Arial" panose="020B0604020202020204" pitchFamily="34" charset="0"/>
              <a:buChar char="•"/>
            </a:pPr>
            <a:r>
              <a:rPr lang="en-US" sz="2400" b="0" dirty="0" smtClean="0"/>
              <a:t>Avoided </a:t>
            </a:r>
            <a:r>
              <a:rPr lang="en-US" sz="2400" b="0" dirty="0"/>
              <a:t>by producers </a:t>
            </a:r>
            <a:r>
              <a:rPr lang="en-US" sz="2400" b="0" dirty="0" smtClean="0"/>
              <a:t> (rejected)</a:t>
            </a:r>
            <a:endParaRPr lang="en-US" sz="2400" b="0" dirty="0"/>
          </a:p>
          <a:p>
            <a:endParaRPr lang="en-US" sz="2400" b="0" dirty="0"/>
          </a:p>
          <a:p>
            <a:r>
              <a:rPr lang="en-US" sz="2400" dirty="0" smtClean="0"/>
              <a:t>Value </a:t>
            </a:r>
            <a:r>
              <a:rPr lang="en-US" sz="2400" dirty="0"/>
              <a:t>of processing </a:t>
            </a:r>
            <a:r>
              <a:rPr lang="en-US" sz="2400" dirty="0" smtClean="0"/>
              <a:t>in-region </a:t>
            </a:r>
            <a:r>
              <a:rPr lang="en-US" sz="2400" dirty="0"/>
              <a:t>is lost </a:t>
            </a:r>
          </a:p>
        </p:txBody>
      </p:sp>
      <p:pic>
        <p:nvPicPr>
          <p:cNvPr id="4" name="Picture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900" y="1372772"/>
            <a:ext cx="6154420" cy="5114346"/>
          </a:xfrm>
          <a:prstGeom prst="rect">
            <a:avLst/>
          </a:prstGeom>
          <a:noFill/>
          <a:ln>
            <a:noFill/>
          </a:ln>
        </p:spPr>
      </p:pic>
      <p:pic>
        <p:nvPicPr>
          <p:cNvPr id="5" name="Picture 4"/>
          <p:cNvPicPr>
            <a:picLocks noChangeAspect="1"/>
          </p:cNvPicPr>
          <p:nvPr/>
        </p:nvPicPr>
        <p:blipFill>
          <a:blip r:embed="rId4"/>
          <a:stretch>
            <a:fillRect/>
          </a:stretch>
        </p:blipFill>
        <p:spPr>
          <a:xfrm>
            <a:off x="6934200" y="1146412"/>
            <a:ext cx="4858974" cy="1049320"/>
          </a:xfrm>
          <a:prstGeom prst="rect">
            <a:avLst/>
          </a:prstGeom>
        </p:spPr>
      </p:pic>
      <p:sp>
        <p:nvSpPr>
          <p:cNvPr id="6" name="Rectangle 5"/>
          <p:cNvSpPr/>
          <p:nvPr/>
        </p:nvSpPr>
        <p:spPr>
          <a:xfrm>
            <a:off x="9326880" y="1372772"/>
            <a:ext cx="471732" cy="4407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582545" y="855896"/>
            <a:ext cx="3421129" cy="461665"/>
          </a:xfrm>
          <a:prstGeom prst="rect">
            <a:avLst/>
          </a:prstGeom>
          <a:noFill/>
        </p:spPr>
        <p:txBody>
          <a:bodyPr wrap="none" rtlCol="0">
            <a:spAutoFit/>
          </a:bodyPr>
          <a:lstStyle/>
          <a:p>
            <a:r>
              <a:rPr lang="en-US" sz="2400" b="1" dirty="0"/>
              <a:t>Appalachia NGL </a:t>
            </a:r>
            <a:r>
              <a:rPr lang="en-US" sz="2400" b="1" dirty="0" smtClean="0"/>
              <a:t>Pipelines</a:t>
            </a:r>
            <a:endParaRPr lang="en-US" sz="2400" dirty="0"/>
          </a:p>
        </p:txBody>
      </p:sp>
    </p:spTree>
    <p:extLst>
      <p:ext uri="{BB962C8B-B14F-4D97-AF65-F5344CB8AC3E}">
        <p14:creationId xmlns:p14="http://schemas.microsoft.com/office/powerpoint/2010/main" val="21812845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550400" cy="762000"/>
          </a:xfrm>
        </p:spPr>
        <p:txBody>
          <a:bodyPr>
            <a:normAutofit/>
          </a:bodyPr>
          <a:lstStyle/>
          <a:p>
            <a:r>
              <a:rPr lang="en-US" sz="3200" dirty="0" smtClean="0"/>
              <a:t>Appalachian Storage Capacity is Non-Existent</a:t>
            </a:r>
            <a:endParaRPr lang="en-US" sz="3200" dirty="0"/>
          </a:p>
        </p:txBody>
      </p:sp>
      <p:pic>
        <p:nvPicPr>
          <p:cNvPr id="5" name="Picture 4"/>
          <p:cNvPicPr>
            <a:picLocks noChangeAspect="1"/>
          </p:cNvPicPr>
          <p:nvPr/>
        </p:nvPicPr>
        <p:blipFill>
          <a:blip r:embed="rId3"/>
          <a:stretch>
            <a:fillRect/>
          </a:stretch>
        </p:blipFill>
        <p:spPr>
          <a:xfrm>
            <a:off x="6934200" y="1146412"/>
            <a:ext cx="4858974" cy="1049320"/>
          </a:xfrm>
          <a:prstGeom prst="rect">
            <a:avLst/>
          </a:prstGeom>
        </p:spPr>
      </p:pic>
      <p:sp>
        <p:nvSpPr>
          <p:cNvPr id="3" name="Text Placeholder 2"/>
          <p:cNvSpPr>
            <a:spLocks noGrp="1"/>
          </p:cNvSpPr>
          <p:nvPr>
            <p:ph type="body" sz="quarter" idx="13"/>
          </p:nvPr>
        </p:nvSpPr>
        <p:spPr>
          <a:xfrm>
            <a:off x="6934200" y="2807677"/>
            <a:ext cx="4858974" cy="3153075"/>
          </a:xfrm>
        </p:spPr>
        <p:txBody>
          <a:bodyPr>
            <a:noAutofit/>
          </a:bodyPr>
          <a:lstStyle/>
          <a:p>
            <a:r>
              <a:rPr lang="en-US" sz="2400" dirty="0"/>
              <a:t>Storage is essential to managing </a:t>
            </a:r>
          </a:p>
          <a:p>
            <a:pPr marL="285750" indent="-285750">
              <a:buFont typeface="Arial" panose="020B0604020202020204" pitchFamily="34" charset="0"/>
              <a:buChar char="•"/>
            </a:pPr>
            <a:r>
              <a:rPr lang="en-US" sz="2400" b="0" dirty="0" smtClean="0"/>
              <a:t>Seasonal </a:t>
            </a:r>
            <a:r>
              <a:rPr lang="en-US" sz="2400" b="0" dirty="0"/>
              <a:t>supply variability </a:t>
            </a:r>
          </a:p>
          <a:p>
            <a:pPr marL="285750" indent="-285750">
              <a:buFont typeface="Arial" panose="020B0604020202020204" pitchFamily="34" charset="0"/>
              <a:buChar char="•"/>
            </a:pPr>
            <a:r>
              <a:rPr lang="en-US" sz="2400" b="0" dirty="0" smtClean="0"/>
              <a:t>Processing </a:t>
            </a:r>
            <a:r>
              <a:rPr lang="en-US" sz="2400" b="0" dirty="0"/>
              <a:t>facility outages </a:t>
            </a:r>
          </a:p>
          <a:p>
            <a:pPr marL="285750" indent="-285750">
              <a:buFont typeface="Arial" panose="020B0604020202020204" pitchFamily="34" charset="0"/>
              <a:buChar char="•"/>
            </a:pPr>
            <a:r>
              <a:rPr lang="en-US" sz="2400" b="0" dirty="0" smtClean="0"/>
              <a:t>Holding </a:t>
            </a:r>
            <a:r>
              <a:rPr lang="en-US" sz="2400" b="0" dirty="0"/>
              <a:t>for transport or export </a:t>
            </a:r>
          </a:p>
          <a:p>
            <a:endParaRPr lang="en-US" sz="2400" b="0" dirty="0"/>
          </a:p>
          <a:p>
            <a:r>
              <a:rPr lang="en-US" sz="2400" dirty="0"/>
              <a:t>Large-scale storage does not exist in the wet gas </a:t>
            </a:r>
            <a:r>
              <a:rPr lang="en-US" sz="2400" dirty="0" smtClean="0"/>
              <a:t>sub-region </a:t>
            </a:r>
            <a:r>
              <a:rPr lang="en-US" sz="2400" dirty="0"/>
              <a:t>of </a:t>
            </a:r>
            <a:r>
              <a:rPr lang="en-US" sz="2400" dirty="0" smtClean="0"/>
              <a:t>Appalachia  </a:t>
            </a:r>
            <a:endParaRPr lang="en-US" sz="2400" dirty="0"/>
          </a:p>
          <a:p>
            <a:pPr marL="285750" indent="-285750">
              <a:buFont typeface="Arial" panose="020B0604020202020204" pitchFamily="34" charset="0"/>
              <a:buChar char="•"/>
            </a:pPr>
            <a:endParaRPr lang="en-US" sz="2400" b="0" dirty="0" smtClean="0"/>
          </a:p>
        </p:txBody>
      </p:sp>
      <p:pic>
        <p:nvPicPr>
          <p:cNvPr id="4" name="Picture 3"/>
          <p:cNvPicPr/>
          <p:nvPr/>
        </p:nvPicPr>
        <p:blipFill>
          <a:blip r:embed="rId4">
            <a:extLst>
              <a:ext uri="{28A0092B-C50C-407E-A947-70E740481C1C}">
                <a14:useLocalDpi xmlns:a14="http://schemas.microsoft.com/office/drawing/2010/main" val="0"/>
              </a:ext>
            </a:extLst>
          </a:blip>
          <a:srcRect/>
          <a:stretch>
            <a:fillRect/>
          </a:stretch>
        </p:blipFill>
        <p:spPr bwMode="auto">
          <a:xfrm>
            <a:off x="215900" y="1645920"/>
            <a:ext cx="6005734" cy="4686453"/>
          </a:xfrm>
          <a:prstGeom prst="rect">
            <a:avLst/>
          </a:prstGeom>
          <a:noFill/>
          <a:ln>
            <a:noFill/>
          </a:ln>
        </p:spPr>
      </p:pic>
      <p:sp>
        <p:nvSpPr>
          <p:cNvPr id="6" name="Rectangle 5"/>
          <p:cNvSpPr/>
          <p:nvPr/>
        </p:nvSpPr>
        <p:spPr>
          <a:xfrm>
            <a:off x="9890760" y="1645920"/>
            <a:ext cx="624840" cy="6084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030027" y="787317"/>
            <a:ext cx="4377480" cy="461665"/>
          </a:xfrm>
          <a:prstGeom prst="rect">
            <a:avLst/>
          </a:prstGeom>
          <a:noFill/>
        </p:spPr>
        <p:txBody>
          <a:bodyPr wrap="none" rtlCol="0">
            <a:spAutoFit/>
          </a:bodyPr>
          <a:lstStyle/>
          <a:p>
            <a:r>
              <a:rPr lang="en-US" sz="2400" b="1" dirty="0"/>
              <a:t>NGL Storage and Export Facilities</a:t>
            </a:r>
            <a:endParaRPr lang="en-US" sz="2400" dirty="0"/>
          </a:p>
        </p:txBody>
      </p:sp>
    </p:spTree>
    <p:extLst>
      <p:ext uri="{BB962C8B-B14F-4D97-AF65-F5344CB8AC3E}">
        <p14:creationId xmlns:p14="http://schemas.microsoft.com/office/powerpoint/2010/main" val="6026034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99" y="2758"/>
            <a:ext cx="9550400" cy="762000"/>
          </a:xfrm>
        </p:spPr>
        <p:txBody>
          <a:bodyPr>
            <a:normAutofit/>
          </a:bodyPr>
          <a:lstStyle/>
          <a:p>
            <a:r>
              <a:rPr lang="en-US" sz="3200" dirty="0" smtClean="0"/>
              <a:t>Area Geology Would Enable Sufficient Storage</a:t>
            </a:r>
            <a:endParaRPr lang="en-US" sz="3200" dirty="0"/>
          </a:p>
        </p:txBody>
      </p:sp>
      <p:pic>
        <p:nvPicPr>
          <p:cNvPr id="4" name="Picture 3"/>
          <p:cNvPicPr>
            <a:picLocks noChangeAspect="1"/>
          </p:cNvPicPr>
          <p:nvPr/>
        </p:nvPicPr>
        <p:blipFill>
          <a:blip r:embed="rId3"/>
          <a:stretch>
            <a:fillRect/>
          </a:stretch>
        </p:blipFill>
        <p:spPr>
          <a:xfrm>
            <a:off x="215900" y="1338943"/>
            <a:ext cx="6337300" cy="4751553"/>
          </a:xfrm>
          <a:prstGeom prst="rect">
            <a:avLst/>
          </a:prstGeom>
        </p:spPr>
      </p:pic>
      <p:sp>
        <p:nvSpPr>
          <p:cNvPr id="3" name="Text Placeholder 2"/>
          <p:cNvSpPr>
            <a:spLocks noGrp="1"/>
          </p:cNvSpPr>
          <p:nvPr>
            <p:ph type="body" sz="quarter" idx="13"/>
          </p:nvPr>
        </p:nvSpPr>
        <p:spPr>
          <a:xfrm>
            <a:off x="6934200" y="2753856"/>
            <a:ext cx="5257799" cy="3684522"/>
          </a:xfrm>
        </p:spPr>
        <p:txBody>
          <a:bodyPr>
            <a:normAutofit/>
          </a:bodyPr>
          <a:lstStyle/>
          <a:p>
            <a:r>
              <a:rPr lang="en-US" sz="2400" dirty="0" smtClean="0"/>
              <a:t>Economics </a:t>
            </a:r>
            <a:r>
              <a:rPr lang="en-US" sz="2400" dirty="0"/>
              <a:t>favor underground storage </a:t>
            </a:r>
            <a:endParaRPr lang="en-US" sz="2400" b="0" dirty="0" smtClean="0"/>
          </a:p>
          <a:p>
            <a:pPr marL="285750" indent="-285750">
              <a:buFont typeface="Arial" panose="020B0604020202020204" pitchFamily="34" charset="0"/>
              <a:buChar char="•"/>
            </a:pPr>
            <a:r>
              <a:rPr lang="en-US" sz="2400" b="0" dirty="0" smtClean="0"/>
              <a:t>Candidate </a:t>
            </a:r>
            <a:r>
              <a:rPr lang="en-US" sz="2400" b="0" dirty="0"/>
              <a:t>geology is in the wet gas region </a:t>
            </a:r>
          </a:p>
          <a:p>
            <a:pPr marL="1200150" lvl="1" indent="-285750">
              <a:buFont typeface="Arial" panose="020B0604020202020204" pitchFamily="34" charset="0"/>
              <a:buChar char="•"/>
            </a:pPr>
            <a:r>
              <a:rPr lang="en-US" sz="2400" b="0" dirty="0" smtClean="0"/>
              <a:t>Saline caverns </a:t>
            </a:r>
          </a:p>
          <a:p>
            <a:pPr marL="1200150" lvl="1" indent="-285750">
              <a:buFont typeface="Arial" panose="020B0604020202020204" pitchFamily="34" charset="0"/>
              <a:buChar char="•"/>
            </a:pPr>
            <a:r>
              <a:rPr lang="en-US" sz="2400" b="0" dirty="0" smtClean="0"/>
              <a:t>Hard rock </a:t>
            </a:r>
            <a:r>
              <a:rPr lang="en-US" sz="2400" b="0" dirty="0"/>
              <a:t>caverns </a:t>
            </a:r>
          </a:p>
          <a:p>
            <a:pPr marL="285750" indent="-285750">
              <a:buFont typeface="Arial" panose="020B0604020202020204" pitchFamily="34" charset="0"/>
              <a:buChar char="•"/>
            </a:pPr>
            <a:r>
              <a:rPr lang="en-US" sz="2400" b="0" dirty="0" smtClean="0"/>
              <a:t>Underground </a:t>
            </a:r>
            <a:r>
              <a:rPr lang="en-US" sz="2400" b="0" dirty="0"/>
              <a:t>storage is capital intensive </a:t>
            </a:r>
          </a:p>
          <a:p>
            <a:pPr marL="285750" indent="-285750">
              <a:buFont typeface="Arial" panose="020B0604020202020204" pitchFamily="34" charset="0"/>
              <a:buChar char="•"/>
            </a:pPr>
            <a:endParaRPr lang="en-US" b="0" dirty="0" smtClean="0"/>
          </a:p>
          <a:p>
            <a:endParaRPr lang="en-US" dirty="0"/>
          </a:p>
        </p:txBody>
      </p:sp>
      <p:pic>
        <p:nvPicPr>
          <p:cNvPr id="5" name="Picture 4"/>
          <p:cNvPicPr>
            <a:picLocks noChangeAspect="1"/>
          </p:cNvPicPr>
          <p:nvPr/>
        </p:nvPicPr>
        <p:blipFill>
          <a:blip r:embed="rId4"/>
          <a:stretch>
            <a:fillRect/>
          </a:stretch>
        </p:blipFill>
        <p:spPr>
          <a:xfrm>
            <a:off x="6934200" y="1146412"/>
            <a:ext cx="4858974" cy="1049320"/>
          </a:xfrm>
          <a:prstGeom prst="rect">
            <a:avLst/>
          </a:prstGeom>
        </p:spPr>
      </p:pic>
      <p:sp>
        <p:nvSpPr>
          <p:cNvPr id="6" name="Rectangle 5"/>
          <p:cNvSpPr/>
          <p:nvPr/>
        </p:nvSpPr>
        <p:spPr>
          <a:xfrm>
            <a:off x="9890760" y="1645920"/>
            <a:ext cx="624840" cy="6084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906275" y="821018"/>
            <a:ext cx="4956550" cy="461665"/>
          </a:xfrm>
          <a:prstGeom prst="rect">
            <a:avLst/>
          </a:prstGeom>
          <a:noFill/>
        </p:spPr>
        <p:txBody>
          <a:bodyPr wrap="none" rtlCol="0">
            <a:spAutoFit/>
          </a:bodyPr>
          <a:lstStyle/>
          <a:p>
            <a:r>
              <a:rPr lang="en-US" sz="2400" b="1" dirty="0"/>
              <a:t>Appalachian Basin NGL Storage Study</a:t>
            </a:r>
          </a:p>
        </p:txBody>
      </p:sp>
      <p:sp>
        <p:nvSpPr>
          <p:cNvPr id="8" name="TextBox 7"/>
          <p:cNvSpPr txBox="1"/>
          <p:nvPr/>
        </p:nvSpPr>
        <p:spPr>
          <a:xfrm>
            <a:off x="215900" y="6091804"/>
            <a:ext cx="2593082" cy="830997"/>
          </a:xfrm>
          <a:prstGeom prst="rect">
            <a:avLst/>
          </a:prstGeom>
          <a:noFill/>
        </p:spPr>
        <p:txBody>
          <a:bodyPr wrap="none" rtlCol="0">
            <a:spAutoFit/>
          </a:bodyPr>
          <a:lstStyle/>
          <a:p>
            <a:pPr algn="just"/>
            <a:r>
              <a:rPr lang="en-US" sz="1200" dirty="0"/>
              <a:t>Report: </a:t>
            </a:r>
            <a:r>
              <a:rPr lang="en-US" sz="1200" u="sng" dirty="0">
                <a:solidFill>
                  <a:schemeClr val="accent3"/>
                </a:solidFill>
                <a:hlinkClick r:id="rId5"/>
              </a:rPr>
              <a:t>https://aongrc.nrcce.wvu.edu</a:t>
            </a:r>
            <a:r>
              <a:rPr lang="en-US" sz="1200" u="sng" dirty="0" smtClean="0">
                <a:solidFill>
                  <a:schemeClr val="accent3"/>
                </a:solidFill>
                <a:hlinkClick r:id="rId5"/>
              </a:rPr>
              <a:t>/</a:t>
            </a:r>
            <a:endParaRPr lang="en-US" sz="1200" u="sng" dirty="0" smtClean="0">
              <a:solidFill>
                <a:schemeClr val="accent3"/>
              </a:solidFill>
            </a:endParaRPr>
          </a:p>
          <a:p>
            <a:pPr algn="just"/>
            <a:endParaRPr lang="en-US" sz="1200" u="sng" dirty="0">
              <a:solidFill>
                <a:schemeClr val="accent3"/>
              </a:solidFill>
            </a:endParaRPr>
          </a:p>
          <a:p>
            <a:pPr algn="just"/>
            <a:endParaRPr lang="en-US" sz="1200" dirty="0"/>
          </a:p>
          <a:p>
            <a:endParaRPr lang="en-US" sz="1200" dirty="0"/>
          </a:p>
        </p:txBody>
      </p:sp>
    </p:spTree>
    <p:extLst>
      <p:ext uri="{BB962C8B-B14F-4D97-AF65-F5344CB8AC3E}">
        <p14:creationId xmlns:p14="http://schemas.microsoft.com/office/powerpoint/2010/main" val="28149522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BDA018AC-0BC7-4F88-963F-01380FDAC6BF}"/>
              </a:ext>
            </a:extLst>
          </p:cNvPr>
          <p:cNvSpPr>
            <a:spLocks noGrp="1"/>
          </p:cNvSpPr>
          <p:nvPr>
            <p:ph type="title"/>
          </p:nvPr>
        </p:nvSpPr>
        <p:spPr>
          <a:xfrm>
            <a:off x="0" y="29943"/>
            <a:ext cx="9550400" cy="762000"/>
          </a:xfrm>
        </p:spPr>
        <p:txBody>
          <a:bodyPr>
            <a:normAutofit/>
          </a:bodyPr>
          <a:lstStyle/>
          <a:p>
            <a:r>
              <a:rPr lang="en-US" sz="3200" dirty="0" smtClean="0"/>
              <a:t>Fossil Energy Critical </a:t>
            </a:r>
            <a:r>
              <a:rPr lang="en-US" sz="3200" dirty="0"/>
              <a:t>in </a:t>
            </a:r>
            <a:r>
              <a:rPr lang="en-US" sz="3200" dirty="0" smtClean="0"/>
              <a:t>All Sectors</a:t>
            </a:r>
            <a:endParaRPr lang="en-US" sz="3200" dirty="0"/>
          </a:p>
        </p:txBody>
      </p:sp>
      <p:grpSp>
        <p:nvGrpSpPr>
          <p:cNvPr id="5" name="Group 4"/>
          <p:cNvGrpSpPr/>
          <p:nvPr/>
        </p:nvGrpSpPr>
        <p:grpSpPr>
          <a:xfrm>
            <a:off x="1587483" y="947589"/>
            <a:ext cx="8769130" cy="5041550"/>
            <a:chOff x="1189945" y="1566418"/>
            <a:chExt cx="6677579" cy="4006136"/>
          </a:xfrm>
        </p:grpSpPr>
        <p:grpSp>
          <p:nvGrpSpPr>
            <p:cNvPr id="6" name="Group 5"/>
            <p:cNvGrpSpPr/>
            <p:nvPr/>
          </p:nvGrpSpPr>
          <p:grpSpPr>
            <a:xfrm>
              <a:off x="2201776" y="1566418"/>
              <a:ext cx="5665748" cy="4006136"/>
              <a:chOff x="481941" y="1422406"/>
              <a:chExt cx="7330963" cy="5041136"/>
            </a:xfrm>
          </p:grpSpPr>
          <p:sp>
            <p:nvSpPr>
              <p:cNvPr id="13" name="Isosceles Triangle 12"/>
              <p:cNvSpPr/>
              <p:nvPr/>
            </p:nvSpPr>
            <p:spPr>
              <a:xfrm rot="6761769">
                <a:off x="3204515" y="1426150"/>
                <a:ext cx="112071" cy="2626143"/>
              </a:xfrm>
              <a:prstGeom prst="triangle">
                <a:avLst>
                  <a:gd name="adj" fmla="val 48224"/>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Isosceles Triangle 13"/>
              <p:cNvSpPr/>
              <p:nvPr/>
            </p:nvSpPr>
            <p:spPr>
              <a:xfrm rot="7999360">
                <a:off x="2991747" y="1882242"/>
                <a:ext cx="381850" cy="3365357"/>
              </a:xfrm>
              <a:prstGeom prst="triangle">
                <a:avLst>
                  <a:gd name="adj" fmla="val 48224"/>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Isosceles Triangle 14"/>
              <p:cNvSpPr/>
              <p:nvPr/>
            </p:nvSpPr>
            <p:spPr>
              <a:xfrm rot="5400000">
                <a:off x="3000874" y="466764"/>
                <a:ext cx="405417" cy="2316701"/>
              </a:xfrm>
              <a:prstGeom prst="triangle">
                <a:avLst>
                  <a:gd name="adj" fmla="val 52752"/>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Isosceles Triangle 15"/>
              <p:cNvSpPr/>
              <p:nvPr/>
            </p:nvSpPr>
            <p:spPr>
              <a:xfrm rot="5902573">
                <a:off x="2990236" y="1009281"/>
                <a:ext cx="419665" cy="2343557"/>
              </a:xfrm>
              <a:prstGeom prst="triangle">
                <a:avLst>
                  <a:gd name="adj" fmla="val 24449"/>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7" name="Rectangle 16"/>
              <p:cNvSpPr>
                <a:spLocks/>
              </p:cNvSpPr>
              <p:nvPr/>
            </p:nvSpPr>
            <p:spPr>
              <a:xfrm>
                <a:off x="4560336" y="1422406"/>
                <a:ext cx="1762477" cy="570904"/>
              </a:xfrm>
              <a:prstGeom prst="rect">
                <a:avLst/>
              </a:prstGeom>
              <a:blipFill>
                <a:blip r:embed="rId3" cstate="screen">
                  <a:alphaModFix/>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US" sz="750" cap="all" dirty="0">
                    <a:solidFill>
                      <a:schemeClr val="bg1"/>
                    </a:solidFill>
                    <a:effectLst>
                      <a:glow rad="228600">
                        <a:schemeClr val="tx1">
                          <a:alpha val="40000"/>
                        </a:schemeClr>
                      </a:glow>
                    </a:effectLst>
                  </a:rPr>
                  <a:t>Residential &amp; Commercial</a:t>
                </a:r>
              </a:p>
              <a:p>
                <a:pPr algn="ctr"/>
                <a:r>
                  <a:rPr lang="en-US" sz="1350" b="1" cap="all" dirty="0">
                    <a:solidFill>
                      <a:schemeClr val="bg1"/>
                    </a:solidFill>
                    <a:effectLst>
                      <a:glow rad="228600">
                        <a:schemeClr val="tx1">
                          <a:alpha val="40000"/>
                        </a:schemeClr>
                      </a:glow>
                    </a:effectLst>
                  </a:rPr>
                  <a:t>11%</a:t>
                </a:r>
              </a:p>
            </p:txBody>
          </p:sp>
          <p:sp>
            <p:nvSpPr>
              <p:cNvPr id="18" name="Rectangle 17"/>
              <p:cNvSpPr>
                <a:spLocks/>
              </p:cNvSpPr>
              <p:nvPr/>
            </p:nvSpPr>
            <p:spPr>
              <a:xfrm>
                <a:off x="4560337" y="3168609"/>
                <a:ext cx="1762476" cy="1325880"/>
              </a:xfrm>
              <a:prstGeom prst="rect">
                <a:avLst/>
              </a:prstGeom>
              <a:blipFill>
                <a:blip r:embed="rId5">
                  <a:extLst>
                    <a:ext uri="{BEBA8EAE-BF5A-486C-A8C5-ECC9F3942E4B}">
                      <a14:imgProps xmlns:a14="http://schemas.microsoft.com/office/drawing/2010/main">
                        <a14:imgLayer r:embed="rId6">
                          <a14:imgEffect>
                            <a14:brightnessContrast bright="-20000" contrast="-20000"/>
                          </a14:imgEffect>
                        </a14:imgLayer>
                      </a14:imgProps>
                    </a:ext>
                  </a:extLst>
                </a:blip>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US" sz="975" cap="all" dirty="0">
                    <a:solidFill>
                      <a:schemeClr val="bg1"/>
                    </a:solidFill>
                    <a:effectLst>
                      <a:glow rad="228600">
                        <a:schemeClr val="tx1">
                          <a:alpha val="40000"/>
                        </a:schemeClr>
                      </a:glow>
                    </a:effectLst>
                  </a:rPr>
                  <a:t>Transportation</a:t>
                </a:r>
              </a:p>
              <a:p>
                <a:pPr algn="ctr"/>
                <a:r>
                  <a:rPr lang="en-US" sz="1350" b="1" cap="all" dirty="0">
                    <a:solidFill>
                      <a:schemeClr val="bg1"/>
                    </a:solidFill>
                    <a:effectLst>
                      <a:glow rad="228600">
                        <a:schemeClr val="tx1">
                          <a:alpha val="40000"/>
                        </a:schemeClr>
                      </a:glow>
                    </a:effectLst>
                  </a:rPr>
                  <a:t>29%</a:t>
                </a:r>
              </a:p>
            </p:txBody>
          </p:sp>
          <p:sp>
            <p:nvSpPr>
              <p:cNvPr id="19" name="Rectangle 18"/>
              <p:cNvSpPr>
                <a:spLocks/>
              </p:cNvSpPr>
              <p:nvPr/>
            </p:nvSpPr>
            <p:spPr>
              <a:xfrm>
                <a:off x="4560337" y="4543302"/>
                <a:ext cx="1762476" cy="1920240"/>
              </a:xfrm>
              <a:prstGeom prst="rect">
                <a:avLst/>
              </a:prstGeom>
              <a: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US" sz="1050" cap="all" dirty="0">
                    <a:solidFill>
                      <a:schemeClr val="bg1"/>
                    </a:solidFill>
                    <a:effectLst>
                      <a:glow rad="228600">
                        <a:schemeClr val="tx1">
                          <a:alpha val="40000"/>
                        </a:schemeClr>
                      </a:glow>
                    </a:effectLst>
                  </a:rPr>
                  <a:t>Power</a:t>
                </a:r>
              </a:p>
              <a:p>
                <a:pPr algn="ctr"/>
                <a:r>
                  <a:rPr lang="en-US" sz="1350" b="1" cap="all" dirty="0">
                    <a:solidFill>
                      <a:schemeClr val="bg1"/>
                    </a:solidFill>
                    <a:effectLst>
                      <a:glow rad="228600">
                        <a:schemeClr val="tx1">
                          <a:alpha val="40000"/>
                        </a:schemeClr>
                      </a:glow>
                    </a:effectLst>
                  </a:rPr>
                  <a:t>38%</a:t>
                </a:r>
              </a:p>
            </p:txBody>
          </p:sp>
          <p:sp>
            <p:nvSpPr>
              <p:cNvPr id="20" name="Rectangle 19"/>
              <p:cNvSpPr>
                <a:spLocks/>
              </p:cNvSpPr>
              <p:nvPr/>
            </p:nvSpPr>
            <p:spPr>
              <a:xfrm>
                <a:off x="4560337" y="2026406"/>
                <a:ext cx="1762476" cy="1090238"/>
              </a:xfrm>
              <a:prstGeom prst="rect">
                <a:avLst/>
              </a:prstGeom>
              <a:blipFill>
                <a:blip r:embed="rId9" cstate="screen">
                  <a:extLst>
                    <a:ext uri="{BEBA8EAE-BF5A-486C-A8C5-ECC9F3942E4B}">
                      <a14:imgProps xmlns:a14="http://schemas.microsoft.com/office/drawing/2010/main">
                        <a14:imgLayer r:embed="rId10">
                          <a14:imgEffect>
                            <a14:brightnessContrast bright="-20000" contrast="-20000"/>
                          </a14:imgEffect>
                        </a14:imgLayer>
                      </a14:imgProps>
                    </a:ext>
                    <a:ext uri="{28A0092B-C50C-407E-A947-70E740481C1C}">
                      <a14:useLocalDpi xmlns:a14="http://schemas.microsoft.com/office/drawing/2010/main"/>
                    </a:ext>
                  </a:extLst>
                </a:blip>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US" sz="1050" cap="all" dirty="0">
                    <a:solidFill>
                      <a:schemeClr val="bg1"/>
                    </a:solidFill>
                    <a:effectLst>
                      <a:glow rad="228600">
                        <a:schemeClr val="tx1">
                          <a:alpha val="40000"/>
                        </a:schemeClr>
                      </a:glow>
                    </a:effectLst>
                  </a:rPr>
                  <a:t>Industrial</a:t>
                </a:r>
              </a:p>
              <a:p>
                <a:pPr algn="ctr"/>
                <a:r>
                  <a:rPr lang="en-US" sz="1350" b="1" cap="all" dirty="0">
                    <a:solidFill>
                      <a:schemeClr val="bg1"/>
                    </a:solidFill>
                    <a:effectLst>
                      <a:glow rad="228600">
                        <a:schemeClr val="tx1">
                          <a:alpha val="40000"/>
                        </a:schemeClr>
                      </a:glow>
                    </a:effectLst>
                  </a:rPr>
                  <a:t>22%</a:t>
                </a:r>
              </a:p>
            </p:txBody>
          </p:sp>
          <p:sp>
            <p:nvSpPr>
              <p:cNvPr id="21" name="Rectangle 20"/>
              <p:cNvSpPr/>
              <p:nvPr/>
            </p:nvSpPr>
            <p:spPr>
              <a:xfrm>
                <a:off x="4379483" y="1424099"/>
                <a:ext cx="182880" cy="391365"/>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sz="525" dirty="0">
                  <a:solidFill>
                    <a:schemeClr val="bg1"/>
                  </a:solidFill>
                </a:endParaRPr>
              </a:p>
            </p:txBody>
          </p:sp>
          <p:sp>
            <p:nvSpPr>
              <p:cNvPr id="22" name="Rectangle 21"/>
              <p:cNvSpPr/>
              <p:nvPr/>
            </p:nvSpPr>
            <p:spPr>
              <a:xfrm>
                <a:off x="4379483" y="1817018"/>
                <a:ext cx="182880" cy="13716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sz="525" dirty="0">
                  <a:solidFill>
                    <a:schemeClr val="bg1"/>
                  </a:solidFill>
                </a:endParaRPr>
              </a:p>
            </p:txBody>
          </p:sp>
          <p:sp>
            <p:nvSpPr>
              <p:cNvPr id="23" name="Rectangle 22"/>
              <p:cNvSpPr/>
              <p:nvPr/>
            </p:nvSpPr>
            <p:spPr>
              <a:xfrm>
                <a:off x="4379483" y="4851296"/>
                <a:ext cx="182880" cy="972905"/>
              </a:xfrm>
              <a:prstGeom prst="rect">
                <a:avLst/>
              </a:prstGeom>
              <a:solidFill>
                <a:srgbClr val="70AC2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sz="525" dirty="0">
                  <a:solidFill>
                    <a:schemeClr val="bg1"/>
                  </a:solidFill>
                </a:endParaRPr>
              </a:p>
            </p:txBody>
          </p:sp>
          <p:sp>
            <p:nvSpPr>
              <p:cNvPr id="24" name="Rectangle 23"/>
              <p:cNvSpPr/>
              <p:nvPr/>
            </p:nvSpPr>
            <p:spPr>
              <a:xfrm>
                <a:off x="4379483" y="1950677"/>
                <a:ext cx="182880" cy="4572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sz="525" dirty="0">
                  <a:solidFill>
                    <a:schemeClr val="bg1"/>
                  </a:solidFill>
                </a:endParaRPr>
              </a:p>
            </p:txBody>
          </p:sp>
          <p:sp>
            <p:nvSpPr>
              <p:cNvPr id="25" name="Rectangle 24"/>
              <p:cNvSpPr/>
              <p:nvPr/>
            </p:nvSpPr>
            <p:spPr>
              <a:xfrm>
                <a:off x="4379483" y="6005808"/>
                <a:ext cx="182880" cy="457200"/>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sz="525" dirty="0">
                  <a:solidFill>
                    <a:schemeClr val="bg1"/>
                  </a:solidFill>
                </a:endParaRPr>
              </a:p>
            </p:txBody>
          </p:sp>
          <p:sp>
            <p:nvSpPr>
              <p:cNvPr id="26" name="Rectangle 25"/>
              <p:cNvSpPr/>
              <p:nvPr/>
            </p:nvSpPr>
            <p:spPr>
              <a:xfrm>
                <a:off x="4379483" y="2028087"/>
                <a:ext cx="182880" cy="41148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sz="525" dirty="0">
                  <a:solidFill>
                    <a:schemeClr val="bg1"/>
                  </a:solidFill>
                </a:endParaRPr>
              </a:p>
            </p:txBody>
          </p:sp>
          <p:sp>
            <p:nvSpPr>
              <p:cNvPr id="27" name="Rectangle 26"/>
              <p:cNvSpPr/>
              <p:nvPr/>
            </p:nvSpPr>
            <p:spPr>
              <a:xfrm>
                <a:off x="4379483" y="2440047"/>
                <a:ext cx="182880" cy="378256"/>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sz="525" dirty="0">
                  <a:solidFill>
                    <a:schemeClr val="bg1"/>
                  </a:solidFill>
                </a:endParaRPr>
              </a:p>
            </p:txBody>
          </p:sp>
          <p:sp>
            <p:nvSpPr>
              <p:cNvPr id="28" name="Rectangle 27"/>
              <p:cNvSpPr/>
              <p:nvPr/>
            </p:nvSpPr>
            <p:spPr>
              <a:xfrm>
                <a:off x="4379483" y="2818837"/>
                <a:ext cx="182880" cy="111487"/>
              </a:xfrm>
              <a:prstGeom prst="rect">
                <a:avLst/>
              </a:prstGeom>
              <a:solidFill>
                <a:srgbClr val="70AC2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sz="525" dirty="0">
                  <a:solidFill>
                    <a:schemeClr val="bg1"/>
                  </a:solidFill>
                </a:endParaRPr>
              </a:p>
            </p:txBody>
          </p:sp>
          <p:sp>
            <p:nvSpPr>
              <p:cNvPr id="29" name="Rectangle 28"/>
              <p:cNvSpPr/>
              <p:nvPr/>
            </p:nvSpPr>
            <p:spPr>
              <a:xfrm>
                <a:off x="4379483" y="2933764"/>
                <a:ext cx="182880" cy="18288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sz="525" dirty="0">
                  <a:solidFill>
                    <a:schemeClr val="bg1"/>
                  </a:solidFill>
                </a:endParaRPr>
              </a:p>
            </p:txBody>
          </p:sp>
          <p:sp>
            <p:nvSpPr>
              <p:cNvPr id="30" name="Rectangle 29"/>
              <p:cNvSpPr/>
              <p:nvPr/>
            </p:nvSpPr>
            <p:spPr>
              <a:xfrm>
                <a:off x="4379483" y="3166049"/>
                <a:ext cx="182880" cy="76823"/>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sz="525" dirty="0">
                  <a:solidFill>
                    <a:schemeClr val="bg1"/>
                  </a:solidFill>
                </a:endParaRPr>
              </a:p>
            </p:txBody>
          </p:sp>
          <p:sp>
            <p:nvSpPr>
              <p:cNvPr id="31" name="Rectangle 30"/>
              <p:cNvSpPr/>
              <p:nvPr/>
            </p:nvSpPr>
            <p:spPr>
              <a:xfrm>
                <a:off x="4379483" y="3242235"/>
                <a:ext cx="182880" cy="113069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sz="525" dirty="0">
                  <a:solidFill>
                    <a:schemeClr val="bg1"/>
                  </a:solidFill>
                </a:endParaRPr>
              </a:p>
            </p:txBody>
          </p:sp>
          <p:sp>
            <p:nvSpPr>
              <p:cNvPr id="32" name="Rectangle 31"/>
              <p:cNvSpPr/>
              <p:nvPr/>
            </p:nvSpPr>
            <p:spPr>
              <a:xfrm>
                <a:off x="4379483" y="4378423"/>
                <a:ext cx="182880" cy="11606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sz="525" dirty="0">
                  <a:solidFill>
                    <a:schemeClr val="bg1"/>
                  </a:solidFill>
                </a:endParaRPr>
              </a:p>
            </p:txBody>
          </p:sp>
          <p:sp>
            <p:nvSpPr>
              <p:cNvPr id="33" name="Rectangle 32"/>
              <p:cNvSpPr/>
              <p:nvPr/>
            </p:nvSpPr>
            <p:spPr>
              <a:xfrm>
                <a:off x="4379483" y="5824066"/>
                <a:ext cx="182880" cy="18288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sz="525" dirty="0">
                  <a:solidFill>
                    <a:schemeClr val="bg1"/>
                  </a:solidFill>
                </a:endParaRPr>
              </a:p>
            </p:txBody>
          </p:sp>
          <p:sp>
            <p:nvSpPr>
              <p:cNvPr id="34" name="Rectangle 33"/>
              <p:cNvSpPr/>
              <p:nvPr/>
            </p:nvSpPr>
            <p:spPr>
              <a:xfrm>
                <a:off x="4379483" y="4539280"/>
                <a:ext cx="182880" cy="26934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sz="525" dirty="0">
                  <a:solidFill>
                    <a:schemeClr val="bg1"/>
                  </a:solidFill>
                </a:endParaRPr>
              </a:p>
            </p:txBody>
          </p:sp>
          <p:sp>
            <p:nvSpPr>
              <p:cNvPr id="35" name="Isosceles Triangle 34"/>
              <p:cNvSpPr/>
              <p:nvPr/>
            </p:nvSpPr>
            <p:spPr>
              <a:xfrm rot="3981666">
                <a:off x="3170105" y="1085462"/>
                <a:ext cx="133590" cy="2627347"/>
              </a:xfrm>
              <a:prstGeom prst="triangle">
                <a:avLst>
                  <a:gd name="adj" fmla="val 52752"/>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6" name="Isosceles Triangle 35"/>
              <p:cNvSpPr/>
              <p:nvPr/>
            </p:nvSpPr>
            <p:spPr>
              <a:xfrm rot="5045943">
                <a:off x="2719565" y="2563673"/>
                <a:ext cx="981344" cy="2368365"/>
              </a:xfrm>
              <a:prstGeom prst="triangle">
                <a:avLst>
                  <a:gd name="adj" fmla="val 69348"/>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7" name="Isosceles Triangle 36"/>
              <p:cNvSpPr/>
              <p:nvPr/>
            </p:nvSpPr>
            <p:spPr>
              <a:xfrm rot="4540513">
                <a:off x="2949502" y="1644773"/>
                <a:ext cx="421285" cy="2512947"/>
              </a:xfrm>
              <a:prstGeom prst="triangle">
                <a:avLst>
                  <a:gd name="adj" fmla="val 62422"/>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8" name="Isosceles Triangle 37"/>
              <p:cNvSpPr/>
              <p:nvPr/>
            </p:nvSpPr>
            <p:spPr>
              <a:xfrm rot="3133242">
                <a:off x="3090814" y="2314989"/>
                <a:ext cx="166552" cy="2922113"/>
              </a:xfrm>
              <a:prstGeom prst="triangle">
                <a:avLst>
                  <a:gd name="adj" fmla="val 68519"/>
                </a:avLst>
              </a:prstGeom>
              <a:solidFill>
                <a:srgbClr val="70AC2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9" name="Rectangle 38"/>
              <p:cNvSpPr/>
              <p:nvPr/>
            </p:nvSpPr>
            <p:spPr>
              <a:xfrm>
                <a:off x="4379483" y="4809155"/>
                <a:ext cx="182880" cy="4572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sz="525" dirty="0">
                  <a:solidFill>
                    <a:schemeClr val="bg1"/>
                  </a:solidFill>
                </a:endParaRPr>
              </a:p>
            </p:txBody>
          </p:sp>
          <p:sp>
            <p:nvSpPr>
              <p:cNvPr id="40" name="Isosceles Triangle 39"/>
              <p:cNvSpPr/>
              <p:nvPr/>
            </p:nvSpPr>
            <p:spPr>
              <a:xfrm rot="6038029">
                <a:off x="3085843" y="3285631"/>
                <a:ext cx="76617" cy="2627347"/>
              </a:xfrm>
              <a:prstGeom prst="triangle">
                <a:avLst>
                  <a:gd name="adj" fmla="val 52752"/>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1" name="Isosceles Triangle 40"/>
              <p:cNvSpPr/>
              <p:nvPr/>
            </p:nvSpPr>
            <p:spPr>
              <a:xfrm rot="6110285">
                <a:off x="2834758" y="4089461"/>
                <a:ext cx="743169" cy="2471717"/>
              </a:xfrm>
              <a:prstGeom prst="triangle">
                <a:avLst>
                  <a:gd name="adj" fmla="val 16070"/>
                </a:avLst>
              </a:prstGeom>
              <a:solidFill>
                <a:srgbClr val="70AC2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2" name="Isosceles Triangle 41"/>
              <p:cNvSpPr/>
              <p:nvPr/>
            </p:nvSpPr>
            <p:spPr>
              <a:xfrm rot="5400000">
                <a:off x="3014038" y="5092442"/>
                <a:ext cx="406857" cy="2288935"/>
              </a:xfrm>
              <a:prstGeom prst="triangle">
                <a:avLst>
                  <a:gd name="adj" fmla="val 44558"/>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3" name="Isosceles Triangle 42"/>
              <p:cNvSpPr/>
              <p:nvPr/>
            </p:nvSpPr>
            <p:spPr>
              <a:xfrm rot="5565420">
                <a:off x="3097515" y="4727740"/>
                <a:ext cx="229221" cy="2347531"/>
              </a:xfrm>
              <a:prstGeom prst="triangle">
                <a:avLst>
                  <a:gd name="adj" fmla="val 28449"/>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4" name="Isosceles Triangle 43"/>
              <p:cNvSpPr/>
              <p:nvPr/>
            </p:nvSpPr>
            <p:spPr>
              <a:xfrm rot="3643665">
                <a:off x="3197555" y="3720811"/>
                <a:ext cx="85263" cy="2718776"/>
              </a:xfrm>
              <a:prstGeom prst="triangle">
                <a:avLst>
                  <a:gd name="adj" fmla="val 52752"/>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5" name="Isosceles Triangle 44"/>
              <p:cNvSpPr/>
              <p:nvPr/>
            </p:nvSpPr>
            <p:spPr>
              <a:xfrm rot="2435559">
                <a:off x="3173593" y="2512846"/>
                <a:ext cx="137199" cy="3681729"/>
              </a:xfrm>
              <a:prstGeom prst="triangle">
                <a:avLst>
                  <a:gd name="adj" fmla="val 52752"/>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6" name="Isosceles Triangle 45"/>
              <p:cNvSpPr/>
              <p:nvPr/>
            </p:nvSpPr>
            <p:spPr>
              <a:xfrm rot="1938031">
                <a:off x="3197319" y="1564707"/>
                <a:ext cx="66483" cy="4439910"/>
              </a:xfrm>
              <a:prstGeom prst="triangle">
                <a:avLst>
                  <a:gd name="adj" fmla="val 60972"/>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7" name="Rectangle 46"/>
              <p:cNvSpPr>
                <a:spLocks/>
              </p:cNvSpPr>
              <p:nvPr/>
            </p:nvSpPr>
            <p:spPr>
              <a:xfrm>
                <a:off x="482874" y="5531056"/>
                <a:ext cx="1591058" cy="411480"/>
              </a:xfrm>
              <a:prstGeom prst="rect">
                <a:avLst/>
              </a:prstGeom>
              <a:blipFill>
                <a:blip r:embed="rId11">
                  <a:extLst>
                    <a:ext uri="{BEBA8EAE-BF5A-486C-A8C5-ECC9F3942E4B}">
                      <a14:imgProps xmlns:a14="http://schemas.microsoft.com/office/drawing/2010/main">
                        <a14:imgLayer r:embed="rId12">
                          <a14:imgEffect>
                            <a14:brightnessContrast bright="-20000" contrast="-20000"/>
                          </a14:imgEffect>
                        </a14:imgLayer>
                      </a14:imgProps>
                    </a:ext>
                  </a:extLst>
                </a:blip>
                <a:stretch>
                  <a:fillRect/>
                </a:stretch>
              </a:blipFill>
              <a:ln w="47625">
                <a:solidFill>
                  <a:srgbClr val="FF0000"/>
                </a:solidFill>
              </a:ln>
            </p:spPr>
            <p:style>
              <a:lnRef idx="1">
                <a:schemeClr val="accent1"/>
              </a:lnRef>
              <a:fillRef idx="3">
                <a:schemeClr val="accent1"/>
              </a:fillRef>
              <a:effectRef idx="2">
                <a:schemeClr val="accent1"/>
              </a:effectRef>
              <a:fontRef idx="minor">
                <a:schemeClr val="lt1"/>
              </a:fontRef>
            </p:style>
            <p:txBody>
              <a:bodyPr lIns="0" rIns="0" bIns="0" rtlCol="0" anchor="ctr" anchorCtr="0"/>
              <a:lstStyle/>
              <a:p>
                <a:pPr algn="ctr"/>
                <a:r>
                  <a:rPr lang="en-US" sz="1050" b="1" cap="all" dirty="0">
                    <a:solidFill>
                      <a:schemeClr val="bg1"/>
                    </a:solidFill>
                    <a:effectLst>
                      <a:glow rad="228600">
                        <a:schemeClr val="tx1">
                          <a:alpha val="40000"/>
                        </a:schemeClr>
                      </a:glow>
                    </a:effectLst>
                  </a:rPr>
                  <a:t>Renewable 11%</a:t>
                </a:r>
              </a:p>
            </p:txBody>
          </p:sp>
          <p:sp>
            <p:nvSpPr>
              <p:cNvPr id="48" name="Rectangle 47"/>
              <p:cNvSpPr>
                <a:spLocks/>
              </p:cNvSpPr>
              <p:nvPr/>
            </p:nvSpPr>
            <p:spPr>
              <a:xfrm>
                <a:off x="482874" y="6056151"/>
                <a:ext cx="1591058" cy="365760"/>
              </a:xfrm>
              <a:prstGeom prst="rect">
                <a:avLst/>
              </a:prstGeom>
              <a:blipFill>
                <a:blip r:embed="rId13" cstate="screen">
                  <a:extLst>
                    <a:ext uri="{BEBA8EAE-BF5A-486C-A8C5-ECC9F3942E4B}">
                      <a14:imgProps xmlns:a14="http://schemas.microsoft.com/office/drawing/2010/main">
                        <a14:imgLayer r:embed="rId14">
                          <a14:imgEffect>
                            <a14:brightnessContrast bright="-20000" contrast="-20000"/>
                          </a14:imgEffect>
                        </a14:imgLayer>
                      </a14:imgProps>
                    </a:ext>
                    <a:ext uri="{28A0092B-C50C-407E-A947-70E740481C1C}">
                      <a14:useLocalDpi xmlns:a14="http://schemas.microsoft.com/office/drawing/2010/main"/>
                    </a:ext>
                  </a:extLst>
                </a:blip>
                <a:stretch>
                  <a:fillRect/>
                </a:stretch>
              </a:blipFill>
              <a:ln w="47625">
                <a:solidFill>
                  <a:srgbClr val="7030A0"/>
                </a:solidFill>
              </a:ln>
            </p:spPr>
            <p:style>
              <a:lnRef idx="1">
                <a:schemeClr val="accent1"/>
              </a:lnRef>
              <a:fillRef idx="3">
                <a:schemeClr val="accent1"/>
              </a:fillRef>
              <a:effectRef idx="2">
                <a:schemeClr val="accent1"/>
              </a:effectRef>
              <a:fontRef idx="minor">
                <a:schemeClr val="lt1"/>
              </a:fontRef>
            </p:style>
            <p:txBody>
              <a:bodyPr bIns="0" rtlCol="0" anchor="ctr" anchorCtr="0"/>
              <a:lstStyle/>
              <a:p>
                <a:pPr algn="ctr"/>
                <a:r>
                  <a:rPr lang="en-US" sz="1200" b="1" cap="all" dirty="0">
                    <a:solidFill>
                      <a:schemeClr val="bg1"/>
                    </a:solidFill>
                    <a:effectLst>
                      <a:glow rad="228600">
                        <a:schemeClr val="tx1">
                          <a:alpha val="40000"/>
                        </a:schemeClr>
                      </a:glow>
                    </a:effectLst>
                  </a:rPr>
                  <a:t>Nuclear 9%</a:t>
                </a:r>
              </a:p>
            </p:txBody>
          </p:sp>
          <p:sp>
            <p:nvSpPr>
              <p:cNvPr id="49" name="Rectangle 48"/>
              <p:cNvSpPr>
                <a:spLocks/>
              </p:cNvSpPr>
              <p:nvPr/>
            </p:nvSpPr>
            <p:spPr>
              <a:xfrm>
                <a:off x="482874" y="4558325"/>
                <a:ext cx="1591058" cy="868680"/>
              </a:xfrm>
              <a:prstGeom prst="rect">
                <a:avLst/>
              </a:prstGeom>
              <a:blipFill>
                <a:blip r:embed="rId15" cstate="screen">
                  <a:extLst>
                    <a:ext uri="{BEBA8EAE-BF5A-486C-A8C5-ECC9F3942E4B}">
                      <a14:imgProps xmlns:a14="http://schemas.microsoft.com/office/drawing/2010/main">
                        <a14:imgLayer r:embed="rId16">
                          <a14:imgEffect>
                            <a14:brightnessContrast bright="-20000" contrast="-20000"/>
                          </a14:imgEffect>
                        </a14:imgLayer>
                      </a14:imgProps>
                    </a:ext>
                    <a:ext uri="{28A0092B-C50C-407E-A947-70E740481C1C}">
                      <a14:useLocalDpi xmlns:a14="http://schemas.microsoft.com/office/drawing/2010/main"/>
                    </a:ext>
                  </a:extLst>
                </a:blip>
                <a:stretch>
                  <a:fillRect/>
                </a:stretch>
              </a:blipFill>
              <a:ln w="47625">
                <a:solidFill>
                  <a:srgbClr val="70AC2E"/>
                </a:solidFill>
              </a:ln>
            </p:spPr>
            <p:style>
              <a:lnRef idx="1">
                <a:schemeClr val="accent1"/>
              </a:lnRef>
              <a:fillRef idx="3">
                <a:schemeClr val="accent1"/>
              </a:fillRef>
              <a:effectRef idx="2">
                <a:schemeClr val="accent1"/>
              </a:effectRef>
              <a:fontRef idx="minor">
                <a:schemeClr val="lt1"/>
              </a:fontRef>
            </p:style>
            <p:txBody>
              <a:bodyPr bIns="0" rtlCol="0" anchor="ctr" anchorCtr="0"/>
              <a:lstStyle/>
              <a:p>
                <a:pPr algn="ctr"/>
                <a:r>
                  <a:rPr lang="en-US" sz="1200" b="1" cap="all" dirty="0">
                    <a:solidFill>
                      <a:schemeClr val="bg1"/>
                    </a:solidFill>
                    <a:effectLst>
                      <a:glow rad="228600">
                        <a:schemeClr val="tx1">
                          <a:alpha val="40000"/>
                        </a:schemeClr>
                      </a:glow>
                    </a:effectLst>
                  </a:rPr>
                  <a:t>Coal</a:t>
                </a:r>
              </a:p>
              <a:p>
                <a:pPr algn="ctr"/>
                <a:r>
                  <a:rPr lang="en-US" sz="1350" b="1" cap="all" dirty="0">
                    <a:solidFill>
                      <a:schemeClr val="bg1"/>
                    </a:solidFill>
                    <a:effectLst>
                      <a:glow rad="228600">
                        <a:schemeClr val="tx1">
                          <a:alpha val="40000"/>
                        </a:schemeClr>
                      </a:glow>
                    </a:effectLst>
                  </a:rPr>
                  <a:t>14%</a:t>
                </a:r>
              </a:p>
            </p:txBody>
          </p:sp>
          <p:sp>
            <p:nvSpPr>
              <p:cNvPr id="50" name="Rectangle 49"/>
              <p:cNvSpPr>
                <a:spLocks/>
              </p:cNvSpPr>
              <p:nvPr/>
            </p:nvSpPr>
            <p:spPr>
              <a:xfrm>
                <a:off x="481941" y="2846629"/>
                <a:ext cx="1591058" cy="1600200"/>
              </a:xfrm>
              <a:prstGeom prst="rect">
                <a:avLst/>
              </a:prstGeom>
              <a:blipFill>
                <a:blip r:embed="rId17">
                  <a:extLst>
                    <a:ext uri="{BEBA8EAE-BF5A-486C-A8C5-ECC9F3942E4B}">
                      <a14:imgProps xmlns:a14="http://schemas.microsoft.com/office/drawing/2010/main">
                        <a14:imgLayer r:embed="rId18">
                          <a14:imgEffect>
                            <a14:brightnessContrast bright="-20000" contrast="-20000"/>
                          </a14:imgEffect>
                        </a14:imgLayer>
                      </a14:imgProps>
                    </a:ext>
                  </a:extLst>
                </a:blip>
                <a:stretch>
                  <a:fillRect/>
                </a:stretch>
              </a:blipFill>
              <a:ln w="47625">
                <a:solidFill>
                  <a:schemeClr val="tx1"/>
                </a:solidFill>
              </a:ln>
            </p:spPr>
            <p:style>
              <a:lnRef idx="1">
                <a:schemeClr val="accent1"/>
              </a:lnRef>
              <a:fillRef idx="3">
                <a:schemeClr val="accent1"/>
              </a:fillRef>
              <a:effectRef idx="2">
                <a:schemeClr val="accent1"/>
              </a:effectRef>
              <a:fontRef idx="minor">
                <a:schemeClr val="lt1"/>
              </a:fontRef>
            </p:style>
            <p:txBody>
              <a:bodyPr bIns="0" rtlCol="0" anchor="ctr" anchorCtr="0"/>
              <a:lstStyle/>
              <a:p>
                <a:pPr algn="ctr"/>
                <a:endParaRPr lang="en-US" sz="1200" b="1" cap="all" dirty="0">
                  <a:solidFill>
                    <a:schemeClr val="accent4">
                      <a:lumMod val="60000"/>
                      <a:lumOff val="40000"/>
                    </a:schemeClr>
                  </a:solidFill>
                  <a:effectLst>
                    <a:glow rad="228600">
                      <a:schemeClr val="tx1">
                        <a:alpha val="40000"/>
                      </a:schemeClr>
                    </a:glow>
                  </a:effectLst>
                </a:endParaRPr>
              </a:p>
              <a:p>
                <a:pPr algn="ctr"/>
                <a:endParaRPr lang="en-US" sz="1200" b="1" cap="all" dirty="0">
                  <a:solidFill>
                    <a:schemeClr val="accent4">
                      <a:lumMod val="60000"/>
                      <a:lumOff val="40000"/>
                    </a:schemeClr>
                  </a:solidFill>
                  <a:effectLst>
                    <a:glow rad="228600">
                      <a:schemeClr val="tx1">
                        <a:alpha val="40000"/>
                      </a:schemeClr>
                    </a:glow>
                  </a:effectLst>
                </a:endParaRPr>
              </a:p>
              <a:p>
                <a:pPr algn="ctr"/>
                <a:endParaRPr lang="en-US" sz="1200" b="1" cap="all" dirty="0">
                  <a:solidFill>
                    <a:schemeClr val="accent4">
                      <a:lumMod val="60000"/>
                      <a:lumOff val="40000"/>
                    </a:schemeClr>
                  </a:solidFill>
                  <a:effectLst>
                    <a:glow rad="228600">
                      <a:schemeClr val="tx1">
                        <a:alpha val="40000"/>
                      </a:schemeClr>
                    </a:glow>
                  </a:effectLst>
                </a:endParaRPr>
              </a:p>
              <a:p>
                <a:pPr algn="ctr"/>
                <a:r>
                  <a:rPr lang="en-US" sz="1200" b="1" cap="all" dirty="0">
                    <a:solidFill>
                      <a:schemeClr val="bg1"/>
                    </a:solidFill>
                    <a:effectLst>
                      <a:glow rad="228600">
                        <a:schemeClr val="tx1">
                          <a:alpha val="40000"/>
                        </a:schemeClr>
                      </a:glow>
                    </a:effectLst>
                  </a:rPr>
                  <a:t>Oil</a:t>
                </a:r>
              </a:p>
              <a:p>
                <a:pPr algn="ctr"/>
                <a:r>
                  <a:rPr lang="en-US" sz="1350" b="1" cap="all" dirty="0">
                    <a:solidFill>
                      <a:schemeClr val="bg1"/>
                    </a:solidFill>
                    <a:effectLst>
                      <a:glow rad="228600">
                        <a:schemeClr val="tx1">
                          <a:alpha val="40000"/>
                        </a:schemeClr>
                      </a:glow>
                    </a:effectLst>
                  </a:rPr>
                  <a:t>37%</a:t>
                </a:r>
              </a:p>
            </p:txBody>
          </p:sp>
          <p:sp>
            <p:nvSpPr>
              <p:cNvPr id="51" name="Rectangle 50"/>
              <p:cNvSpPr>
                <a:spLocks/>
              </p:cNvSpPr>
              <p:nvPr/>
            </p:nvSpPr>
            <p:spPr>
              <a:xfrm>
                <a:off x="481941" y="1445642"/>
                <a:ext cx="1591058" cy="1280160"/>
              </a:xfrm>
              <a:prstGeom prst="rect">
                <a:avLst/>
              </a:prstGeom>
              <a:blipFill>
                <a:blip r:embed="rId19">
                  <a:extLst>
                    <a:ext uri="{BEBA8EAE-BF5A-486C-A8C5-ECC9F3942E4B}">
                      <a14:imgProps xmlns:a14="http://schemas.microsoft.com/office/drawing/2010/main">
                        <a14:imgLayer r:embed="rId20">
                          <a14:imgEffect>
                            <a14:brightnessContrast bright="-20000" contrast="-20000"/>
                          </a14:imgEffect>
                        </a14:imgLayer>
                      </a14:imgProps>
                    </a:ext>
                  </a:extLst>
                </a:blip>
                <a:stretch>
                  <a:fillRect/>
                </a:stretch>
              </a:blipFill>
              <a:ln w="47625">
                <a:solidFill>
                  <a:schemeClr val="accent1"/>
                </a:solidFill>
              </a:ln>
            </p:spPr>
            <p:style>
              <a:lnRef idx="1">
                <a:schemeClr val="accent1"/>
              </a:lnRef>
              <a:fillRef idx="3">
                <a:schemeClr val="accent1"/>
              </a:fillRef>
              <a:effectRef idx="2">
                <a:schemeClr val="accent1"/>
              </a:effectRef>
              <a:fontRef idx="minor">
                <a:schemeClr val="lt1"/>
              </a:fontRef>
            </p:style>
            <p:txBody>
              <a:bodyPr bIns="0" rtlCol="0" anchor="ctr" anchorCtr="0"/>
              <a:lstStyle/>
              <a:p>
                <a:pPr algn="ctr"/>
                <a:r>
                  <a:rPr lang="en-US" sz="1200" b="1" cap="all" dirty="0">
                    <a:solidFill>
                      <a:schemeClr val="bg1"/>
                    </a:solidFill>
                    <a:effectLst>
                      <a:glow rad="228600">
                        <a:schemeClr val="tx1">
                          <a:alpha val="40000"/>
                        </a:schemeClr>
                      </a:glow>
                    </a:effectLst>
                  </a:rPr>
                  <a:t>Natural Gas</a:t>
                </a:r>
              </a:p>
              <a:p>
                <a:pPr algn="ctr"/>
                <a:r>
                  <a:rPr lang="en-US" sz="1350" b="1" cap="all" dirty="0">
                    <a:solidFill>
                      <a:schemeClr val="bg1"/>
                    </a:solidFill>
                    <a:effectLst>
                      <a:glow rad="228600">
                        <a:schemeClr val="tx1">
                          <a:alpha val="40000"/>
                        </a:schemeClr>
                      </a:glow>
                    </a:effectLst>
                  </a:rPr>
                  <a:t>29%</a:t>
                </a:r>
              </a:p>
            </p:txBody>
          </p:sp>
          <p:sp>
            <p:nvSpPr>
              <p:cNvPr id="52" name="TextBox 51"/>
              <p:cNvSpPr txBox="1"/>
              <p:nvPr/>
            </p:nvSpPr>
            <p:spPr>
              <a:xfrm>
                <a:off x="6667486" y="1505997"/>
                <a:ext cx="1128346" cy="507789"/>
              </a:xfrm>
              <a:prstGeom prst="rect">
                <a:avLst/>
              </a:prstGeom>
              <a:noFill/>
            </p:spPr>
            <p:txBody>
              <a:bodyPr wrap="square" rtlCol="0">
                <a:spAutoFit/>
              </a:bodyPr>
              <a:lstStyle/>
              <a:p>
                <a:r>
                  <a:rPr lang="en-US" sz="1350" b="1" dirty="0">
                    <a:solidFill>
                      <a:schemeClr val="tx2"/>
                    </a:solidFill>
                  </a:rPr>
                  <a:t>92% </a:t>
                </a:r>
                <a:r>
                  <a:rPr lang="en-US" sz="1350" dirty="0">
                    <a:solidFill>
                      <a:schemeClr val="tx2"/>
                    </a:solidFill>
                  </a:rPr>
                  <a:t>Fossil Energy</a:t>
                </a:r>
              </a:p>
            </p:txBody>
          </p:sp>
          <p:sp>
            <p:nvSpPr>
              <p:cNvPr id="53" name="TextBox 52"/>
              <p:cNvSpPr txBox="1"/>
              <p:nvPr/>
            </p:nvSpPr>
            <p:spPr>
              <a:xfrm>
                <a:off x="6684556" y="2428284"/>
                <a:ext cx="1128346" cy="507789"/>
              </a:xfrm>
              <a:prstGeom prst="rect">
                <a:avLst/>
              </a:prstGeom>
              <a:noFill/>
            </p:spPr>
            <p:txBody>
              <a:bodyPr wrap="square" rtlCol="0">
                <a:spAutoFit/>
              </a:bodyPr>
              <a:lstStyle/>
              <a:p>
                <a:r>
                  <a:rPr lang="en-US" sz="1350" b="1" dirty="0">
                    <a:solidFill>
                      <a:schemeClr val="tx2"/>
                    </a:solidFill>
                  </a:rPr>
                  <a:t>88% </a:t>
                </a:r>
                <a:r>
                  <a:rPr lang="en-US" sz="1350" dirty="0">
                    <a:solidFill>
                      <a:schemeClr val="tx2"/>
                    </a:solidFill>
                  </a:rPr>
                  <a:t>Fossil Energy</a:t>
                </a:r>
              </a:p>
            </p:txBody>
          </p:sp>
          <p:sp>
            <p:nvSpPr>
              <p:cNvPr id="54" name="TextBox 53"/>
              <p:cNvSpPr txBox="1"/>
              <p:nvPr/>
            </p:nvSpPr>
            <p:spPr>
              <a:xfrm>
                <a:off x="6684556" y="3579300"/>
                <a:ext cx="1128348" cy="507789"/>
              </a:xfrm>
              <a:prstGeom prst="rect">
                <a:avLst/>
              </a:prstGeom>
              <a:noFill/>
            </p:spPr>
            <p:txBody>
              <a:bodyPr wrap="square" rtlCol="0">
                <a:spAutoFit/>
              </a:bodyPr>
              <a:lstStyle/>
              <a:p>
                <a:r>
                  <a:rPr lang="en-US" sz="1350" b="1" dirty="0">
                    <a:solidFill>
                      <a:schemeClr val="tx2"/>
                    </a:solidFill>
                  </a:rPr>
                  <a:t>95% </a:t>
                </a:r>
                <a:r>
                  <a:rPr lang="en-US" sz="1350" dirty="0">
                    <a:solidFill>
                      <a:schemeClr val="tx2"/>
                    </a:solidFill>
                  </a:rPr>
                  <a:t>Fossil Energy</a:t>
                </a:r>
              </a:p>
            </p:txBody>
          </p:sp>
          <p:sp>
            <p:nvSpPr>
              <p:cNvPr id="55" name="TextBox 54"/>
              <p:cNvSpPr txBox="1"/>
              <p:nvPr/>
            </p:nvSpPr>
            <p:spPr>
              <a:xfrm>
                <a:off x="6684556" y="5228949"/>
                <a:ext cx="1128348" cy="507789"/>
              </a:xfrm>
              <a:prstGeom prst="rect">
                <a:avLst/>
              </a:prstGeom>
              <a:noFill/>
            </p:spPr>
            <p:txBody>
              <a:bodyPr wrap="square" rtlCol="0">
                <a:spAutoFit/>
              </a:bodyPr>
              <a:lstStyle/>
              <a:p>
                <a:r>
                  <a:rPr lang="en-US" sz="1350" b="1" dirty="0">
                    <a:solidFill>
                      <a:schemeClr val="tx2"/>
                    </a:solidFill>
                  </a:rPr>
                  <a:t>60% </a:t>
                </a:r>
                <a:r>
                  <a:rPr lang="en-US" sz="1350" dirty="0">
                    <a:solidFill>
                      <a:schemeClr val="tx2"/>
                    </a:solidFill>
                  </a:rPr>
                  <a:t>Fossil Energy</a:t>
                </a:r>
              </a:p>
            </p:txBody>
          </p:sp>
        </p:grpSp>
        <p:sp>
          <p:nvSpPr>
            <p:cNvPr id="7" name="Left Brace 6"/>
            <p:cNvSpPr/>
            <p:nvPr/>
          </p:nvSpPr>
          <p:spPr>
            <a:xfrm>
              <a:off x="1815086" y="1584886"/>
              <a:ext cx="173711" cy="3120807"/>
            </a:xfrm>
            <a:prstGeom prst="leftBrace">
              <a:avLst/>
            </a:prstGeom>
            <a:ln w="57150">
              <a:solidFill>
                <a:srgbClr val="FFC0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sz="1350"/>
            </a:p>
          </p:txBody>
        </p:sp>
        <p:sp>
          <p:nvSpPr>
            <p:cNvPr id="8" name="TextBox 7"/>
            <p:cNvSpPr txBox="1"/>
            <p:nvPr/>
          </p:nvSpPr>
          <p:spPr>
            <a:xfrm>
              <a:off x="1189945" y="2840144"/>
              <a:ext cx="624104" cy="568618"/>
            </a:xfrm>
            <a:prstGeom prst="rect">
              <a:avLst/>
            </a:prstGeom>
            <a:noFill/>
          </p:spPr>
          <p:txBody>
            <a:bodyPr wrap="square" rtlCol="0">
              <a:spAutoFit/>
            </a:bodyPr>
            <a:lstStyle/>
            <a:p>
              <a:r>
                <a:rPr lang="en-US" sz="1350" b="1" dirty="0">
                  <a:solidFill>
                    <a:schemeClr val="tx2"/>
                  </a:solidFill>
                </a:rPr>
                <a:t>80% </a:t>
              </a:r>
            </a:p>
            <a:p>
              <a:r>
                <a:rPr lang="en-US" sz="1350" dirty="0">
                  <a:solidFill>
                    <a:schemeClr val="tx2"/>
                  </a:solidFill>
                </a:rPr>
                <a:t>Fossil Energy</a:t>
              </a:r>
            </a:p>
          </p:txBody>
        </p:sp>
        <p:sp>
          <p:nvSpPr>
            <p:cNvPr id="9" name="Right Brace 8"/>
            <p:cNvSpPr/>
            <p:nvPr/>
          </p:nvSpPr>
          <p:spPr>
            <a:xfrm>
              <a:off x="6776717" y="1591465"/>
              <a:ext cx="145934" cy="403598"/>
            </a:xfrm>
            <a:prstGeom prst="rightBrace">
              <a:avLst/>
            </a:prstGeom>
            <a:ln w="38100">
              <a:solidFill>
                <a:srgbClr val="FFC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10" name="Right Brace 9"/>
            <p:cNvSpPr/>
            <p:nvPr/>
          </p:nvSpPr>
          <p:spPr>
            <a:xfrm>
              <a:off x="6779208" y="2058103"/>
              <a:ext cx="133921" cy="833828"/>
            </a:xfrm>
            <a:prstGeom prst="rightBrace">
              <a:avLst/>
            </a:prstGeom>
            <a:ln w="38100">
              <a:solidFill>
                <a:srgbClr val="FFC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11" name="Right Brace 10"/>
            <p:cNvSpPr/>
            <p:nvPr/>
          </p:nvSpPr>
          <p:spPr>
            <a:xfrm>
              <a:off x="6779953" y="2942289"/>
              <a:ext cx="173759" cy="1027606"/>
            </a:xfrm>
            <a:prstGeom prst="rightBrace">
              <a:avLst/>
            </a:prstGeom>
            <a:ln w="38100">
              <a:solidFill>
                <a:srgbClr val="FFC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12" name="Right Brace 11"/>
            <p:cNvSpPr/>
            <p:nvPr/>
          </p:nvSpPr>
          <p:spPr>
            <a:xfrm>
              <a:off x="6785033" y="4049523"/>
              <a:ext cx="159152" cy="1489949"/>
            </a:xfrm>
            <a:prstGeom prst="rightBrace">
              <a:avLst/>
            </a:prstGeom>
            <a:ln w="38100">
              <a:solidFill>
                <a:srgbClr val="FFC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grpSp>
      <p:sp>
        <p:nvSpPr>
          <p:cNvPr id="56" name="Text Placeholder 76"/>
          <p:cNvSpPr txBox="1">
            <a:spLocks/>
          </p:cNvSpPr>
          <p:nvPr/>
        </p:nvSpPr>
        <p:spPr>
          <a:xfrm>
            <a:off x="2407070" y="6017193"/>
            <a:ext cx="7720059" cy="152687"/>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050" dirty="0"/>
              <a:t>EIA, </a:t>
            </a:r>
            <a:r>
              <a:rPr lang="en-US" sz="1050" i="1" dirty="0"/>
              <a:t>Annual Energy Outlook 2017</a:t>
            </a:r>
            <a:r>
              <a:rPr lang="en-US" sz="1050" dirty="0"/>
              <a:t>, Reference Case, https://www.eia.gov/totalenergy/data/monthly/pdf/flow/css_2017_energy.pdf</a:t>
            </a:r>
          </a:p>
        </p:txBody>
      </p:sp>
    </p:spTree>
    <p:extLst>
      <p:ext uri="{BB962C8B-B14F-4D97-AF65-F5344CB8AC3E}">
        <p14:creationId xmlns:p14="http://schemas.microsoft.com/office/powerpoint/2010/main" val="36759521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219"/>
            <a:ext cx="10726420" cy="762000"/>
          </a:xfrm>
        </p:spPr>
        <p:txBody>
          <a:bodyPr>
            <a:noAutofit/>
          </a:bodyPr>
          <a:lstStyle/>
          <a:p>
            <a:r>
              <a:rPr lang="en-US" sz="3200" dirty="0" smtClean="0"/>
              <a:t>Storage Increasingly Essential to Support Growth</a:t>
            </a:r>
            <a:endParaRPr lang="en-US" sz="3200" dirty="0"/>
          </a:p>
        </p:txBody>
      </p:sp>
      <p:sp>
        <p:nvSpPr>
          <p:cNvPr id="3" name="Text Placeholder 2"/>
          <p:cNvSpPr>
            <a:spLocks noGrp="1"/>
          </p:cNvSpPr>
          <p:nvPr>
            <p:ph type="body" sz="quarter" idx="13"/>
          </p:nvPr>
        </p:nvSpPr>
        <p:spPr>
          <a:xfrm>
            <a:off x="6111240" y="2207457"/>
            <a:ext cx="6080760" cy="4221622"/>
          </a:xfrm>
        </p:spPr>
        <p:txBody>
          <a:bodyPr>
            <a:noAutofit/>
          </a:bodyPr>
          <a:lstStyle/>
          <a:p>
            <a:r>
              <a:rPr lang="en-US" sz="2000" dirty="0" smtClean="0"/>
              <a:t>Shell </a:t>
            </a:r>
            <a:r>
              <a:rPr lang="en-US" sz="2000" dirty="0"/>
              <a:t>Chemicals Appalachia, LLC </a:t>
            </a:r>
            <a:r>
              <a:rPr lang="en-US" sz="2000" dirty="0" smtClean="0"/>
              <a:t>(under construction)</a:t>
            </a:r>
            <a:endParaRPr lang="en-US" sz="2000" dirty="0"/>
          </a:p>
          <a:p>
            <a:pPr marL="285750" indent="-285750">
              <a:buFont typeface="Arial" panose="020B0604020202020204" pitchFamily="34" charset="0"/>
              <a:buChar char="•"/>
            </a:pPr>
            <a:r>
              <a:rPr lang="en-US" sz="2000" b="0" dirty="0" smtClean="0"/>
              <a:t>$6B-$9B </a:t>
            </a:r>
            <a:r>
              <a:rPr lang="en-US" sz="2000" b="0" dirty="0"/>
              <a:t>ethane </a:t>
            </a:r>
            <a:r>
              <a:rPr lang="en-US" sz="2000" b="0" dirty="0" smtClean="0"/>
              <a:t>cracker </a:t>
            </a:r>
            <a:endParaRPr lang="en-US" sz="2000" b="0" dirty="0"/>
          </a:p>
          <a:p>
            <a:pPr marL="285750" indent="-285750">
              <a:buFont typeface="Arial" panose="020B0604020202020204" pitchFamily="34" charset="0"/>
              <a:buChar char="•"/>
            </a:pPr>
            <a:r>
              <a:rPr lang="en-US" sz="2000" b="0" dirty="0" smtClean="0"/>
              <a:t>Two </a:t>
            </a:r>
            <a:r>
              <a:rPr lang="en-US" sz="2000" b="0" dirty="0"/>
              <a:t>dedicated ethane </a:t>
            </a:r>
            <a:r>
              <a:rPr lang="en-US" sz="2000" b="0" dirty="0" smtClean="0"/>
              <a:t>pipelines </a:t>
            </a:r>
            <a:endParaRPr lang="en-US" sz="2000" b="0" dirty="0"/>
          </a:p>
          <a:p>
            <a:pPr marL="285750" indent="-285750">
              <a:buFont typeface="Arial" panose="020B0604020202020204" pitchFamily="34" charset="0"/>
              <a:buChar char="•"/>
            </a:pPr>
            <a:r>
              <a:rPr lang="en-US" sz="2000" b="0" dirty="0" smtClean="0"/>
              <a:t>First </a:t>
            </a:r>
            <a:r>
              <a:rPr lang="en-US" sz="2000" b="0" dirty="0"/>
              <a:t>3000 of 6000 person construction </a:t>
            </a:r>
            <a:r>
              <a:rPr lang="en-US" sz="2000" b="0" dirty="0" smtClean="0"/>
              <a:t>workforce   </a:t>
            </a:r>
            <a:endParaRPr lang="en-US" sz="2000" b="0" dirty="0"/>
          </a:p>
          <a:p>
            <a:pPr marL="285750" indent="-285750">
              <a:buFont typeface="Arial" panose="020B0604020202020204" pitchFamily="34" charset="0"/>
              <a:buChar char="•"/>
            </a:pPr>
            <a:r>
              <a:rPr lang="en-US" sz="2000" b="0" dirty="0" smtClean="0"/>
              <a:t>500 </a:t>
            </a:r>
            <a:r>
              <a:rPr lang="en-US" sz="2000" b="0" dirty="0"/>
              <a:t>permanent plant operators </a:t>
            </a:r>
          </a:p>
          <a:p>
            <a:endParaRPr lang="en-US" sz="2000" b="0" dirty="0" smtClean="0"/>
          </a:p>
          <a:p>
            <a:r>
              <a:rPr lang="en-US" sz="2000" dirty="0" smtClean="0"/>
              <a:t>PTT </a:t>
            </a:r>
            <a:r>
              <a:rPr lang="en-US" sz="2000" dirty="0"/>
              <a:t>Global </a:t>
            </a:r>
            <a:r>
              <a:rPr lang="en-US" sz="2000" dirty="0" smtClean="0"/>
              <a:t>Chemicals/</a:t>
            </a:r>
            <a:r>
              <a:rPr lang="en-US" sz="2000" dirty="0" err="1" smtClean="0"/>
              <a:t>Daelim</a:t>
            </a:r>
            <a:r>
              <a:rPr lang="en-US" sz="2000" dirty="0" smtClean="0"/>
              <a:t> Chemicals (pending) </a:t>
            </a:r>
            <a:endParaRPr lang="en-US" sz="2000" dirty="0"/>
          </a:p>
          <a:p>
            <a:pPr marL="285750" indent="-285750">
              <a:buFont typeface="Arial" panose="020B0604020202020204" pitchFamily="34" charset="0"/>
              <a:buChar char="•"/>
            </a:pPr>
            <a:r>
              <a:rPr lang="en-US" sz="2000" b="0" dirty="0" smtClean="0"/>
              <a:t>$</a:t>
            </a:r>
            <a:r>
              <a:rPr lang="en-US" sz="2000" b="0" dirty="0"/>
              <a:t>10B ethane </a:t>
            </a:r>
            <a:r>
              <a:rPr lang="en-US" sz="2000" b="0" dirty="0" smtClean="0"/>
              <a:t>cracker/derivatives </a:t>
            </a:r>
            <a:r>
              <a:rPr lang="en-US" sz="2000" b="0" dirty="0" smtClean="0"/>
              <a:t>units/other </a:t>
            </a:r>
            <a:r>
              <a:rPr lang="en-US" sz="2000" b="0" dirty="0" smtClean="0"/>
              <a:t>ancillary structures and equipment</a:t>
            </a:r>
            <a:endParaRPr lang="en-US" sz="2000" b="0" dirty="0"/>
          </a:p>
          <a:p>
            <a:pPr marL="285750" indent="-285750">
              <a:buFont typeface="Arial" panose="020B0604020202020204" pitchFamily="34" charset="0"/>
              <a:buChar char="•"/>
            </a:pPr>
            <a:r>
              <a:rPr lang="en-US" sz="2000" b="0" dirty="0" smtClean="0"/>
              <a:t>Pipeline </a:t>
            </a:r>
            <a:r>
              <a:rPr lang="en-US" sz="2000" b="0" dirty="0"/>
              <a:t>infrastructure and some storage </a:t>
            </a:r>
          </a:p>
          <a:p>
            <a:pPr marL="285750" indent="-285750">
              <a:buFont typeface="Arial" panose="020B0604020202020204" pitchFamily="34" charset="0"/>
              <a:buChar char="•"/>
            </a:pPr>
            <a:r>
              <a:rPr lang="en-US" sz="2000" b="0" dirty="0" smtClean="0"/>
              <a:t>6000 </a:t>
            </a:r>
            <a:r>
              <a:rPr lang="en-US" sz="2000" b="0" dirty="0"/>
              <a:t>person construction workforce </a:t>
            </a:r>
          </a:p>
          <a:p>
            <a:pPr marL="285750" indent="-285750">
              <a:buFont typeface="Arial" panose="020B0604020202020204" pitchFamily="34" charset="0"/>
              <a:buChar char="•"/>
            </a:pPr>
            <a:r>
              <a:rPr lang="en-US" sz="2000" b="0" dirty="0" smtClean="0"/>
              <a:t>550 </a:t>
            </a:r>
            <a:r>
              <a:rPr lang="en-US" sz="2000" b="0" dirty="0"/>
              <a:t>permanent plant operators </a:t>
            </a:r>
            <a:endParaRPr lang="en-US" sz="2000" b="0" dirty="0" smtClean="0"/>
          </a:p>
          <a:p>
            <a:pPr marL="285750" indent="-285750">
              <a:buFont typeface="Arial" panose="020B0604020202020204" pitchFamily="34" charset="0"/>
              <a:buChar char="•"/>
            </a:pPr>
            <a:endParaRPr lang="en-US" sz="2000" b="0" dirty="0"/>
          </a:p>
          <a:p>
            <a:endParaRPr lang="en-US" sz="2000" b="0" dirty="0"/>
          </a:p>
          <a:p>
            <a:endParaRPr lang="en-US" sz="2000" b="0" dirty="0"/>
          </a:p>
          <a:p>
            <a:endParaRPr lang="en-US" sz="2000" dirty="0"/>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124460" y="1432972"/>
            <a:ext cx="5986780" cy="4906867"/>
          </a:xfrm>
          <a:prstGeom prst="rect">
            <a:avLst/>
          </a:prstGeom>
          <a:noFill/>
          <a:ln>
            <a:noFill/>
          </a:ln>
        </p:spPr>
      </p:pic>
      <p:pic>
        <p:nvPicPr>
          <p:cNvPr id="5" name="Picture 4"/>
          <p:cNvPicPr>
            <a:picLocks noChangeAspect="1"/>
          </p:cNvPicPr>
          <p:nvPr/>
        </p:nvPicPr>
        <p:blipFill>
          <a:blip r:embed="rId4"/>
          <a:stretch>
            <a:fillRect/>
          </a:stretch>
        </p:blipFill>
        <p:spPr>
          <a:xfrm>
            <a:off x="6389914" y="962678"/>
            <a:ext cx="4858974" cy="1049320"/>
          </a:xfrm>
          <a:prstGeom prst="rect">
            <a:avLst/>
          </a:prstGeom>
        </p:spPr>
      </p:pic>
      <p:sp>
        <p:nvSpPr>
          <p:cNvPr id="6" name="Rectangle 5"/>
          <p:cNvSpPr/>
          <p:nvPr/>
        </p:nvSpPr>
        <p:spPr>
          <a:xfrm>
            <a:off x="9939661" y="904638"/>
            <a:ext cx="624840" cy="90657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010495" y="904638"/>
            <a:ext cx="2214709" cy="461665"/>
          </a:xfrm>
          <a:prstGeom prst="rect">
            <a:avLst/>
          </a:prstGeom>
          <a:noFill/>
        </p:spPr>
        <p:txBody>
          <a:bodyPr wrap="none" rtlCol="0">
            <a:spAutoFit/>
          </a:bodyPr>
          <a:lstStyle/>
          <a:p>
            <a:r>
              <a:rPr lang="en-US" sz="2400" b="1" dirty="0"/>
              <a:t>Ethane Crackers</a:t>
            </a:r>
            <a:endParaRPr lang="en-US" sz="2400" dirty="0"/>
          </a:p>
        </p:txBody>
      </p:sp>
    </p:spTree>
    <p:extLst>
      <p:ext uri="{BB962C8B-B14F-4D97-AF65-F5344CB8AC3E}">
        <p14:creationId xmlns:p14="http://schemas.microsoft.com/office/powerpoint/2010/main" val="23288371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33846A3B-3508-4D7E-B229-7B667B48992E}"/>
              </a:ext>
            </a:extLst>
          </p:cNvPr>
          <p:cNvSpPr>
            <a:spLocks noGrp="1"/>
          </p:cNvSpPr>
          <p:nvPr>
            <p:ph type="title"/>
          </p:nvPr>
        </p:nvSpPr>
        <p:spPr>
          <a:xfrm>
            <a:off x="-7298" y="34022"/>
            <a:ext cx="11953334" cy="762000"/>
          </a:xfrm>
        </p:spPr>
        <p:txBody>
          <a:bodyPr>
            <a:normAutofit/>
          </a:bodyPr>
          <a:lstStyle/>
          <a:p>
            <a:r>
              <a:rPr lang="en-US" sz="3200" dirty="0" smtClean="0"/>
              <a:t>Appalachia and Vicinity Downstream Manufacturing is Significant</a:t>
            </a:r>
            <a:endParaRPr lang="en-US" sz="3200" dirty="0"/>
          </a:p>
        </p:txBody>
      </p:sp>
      <p:sp>
        <p:nvSpPr>
          <p:cNvPr id="2" name="Text Placeholder 1"/>
          <p:cNvSpPr>
            <a:spLocks noGrp="1"/>
          </p:cNvSpPr>
          <p:nvPr>
            <p:ph type="body" sz="quarter" idx="13"/>
          </p:nvPr>
        </p:nvSpPr>
        <p:spPr>
          <a:xfrm>
            <a:off x="6614159" y="2490147"/>
            <a:ext cx="5503104" cy="3892768"/>
          </a:xfrm>
        </p:spPr>
        <p:txBody>
          <a:bodyPr>
            <a:normAutofit/>
          </a:bodyPr>
          <a:lstStyle/>
          <a:p>
            <a:r>
              <a:rPr lang="en-US" sz="2400" dirty="0" smtClean="0"/>
              <a:t>13 key petrochemical industries within 300 miles of Pittsburgh </a:t>
            </a:r>
          </a:p>
          <a:p>
            <a:pPr marL="285750" indent="-285750">
              <a:buFont typeface="Arial" panose="020B0604020202020204" pitchFamily="34" charset="0"/>
              <a:buChar char="•"/>
            </a:pPr>
            <a:endParaRPr lang="en-US" sz="2400" b="0" dirty="0" smtClean="0"/>
          </a:p>
          <a:p>
            <a:r>
              <a:rPr lang="en-US" sz="2400" dirty="0" smtClean="0"/>
              <a:t>Appalachia </a:t>
            </a:r>
            <a:r>
              <a:rPr lang="en-US" sz="2400" dirty="0"/>
              <a:t>accounts for nearly a third of U.S. activity in </a:t>
            </a:r>
            <a:r>
              <a:rPr lang="en-US" sz="2400" dirty="0" smtClean="0"/>
              <a:t>these 13 </a:t>
            </a:r>
            <a:r>
              <a:rPr lang="en-US" sz="2400" dirty="0"/>
              <a:t>petrochemical </a:t>
            </a:r>
            <a:r>
              <a:rPr lang="en-US" sz="2400" dirty="0" smtClean="0"/>
              <a:t>industries</a:t>
            </a:r>
            <a:endParaRPr lang="en-US" sz="2400" dirty="0"/>
          </a:p>
          <a:p>
            <a:pPr marL="285750" indent="-285750">
              <a:buFont typeface="Arial" panose="020B0604020202020204" pitchFamily="34" charset="0"/>
              <a:buChar char="•"/>
            </a:pPr>
            <a:r>
              <a:rPr lang="en-US" sz="2600" b="0" dirty="0" smtClean="0"/>
              <a:t>$300 billion of net revenue</a:t>
            </a:r>
          </a:p>
          <a:p>
            <a:pPr marL="285750" indent="-285750">
              <a:buFont typeface="Arial" panose="020B0604020202020204" pitchFamily="34" charset="0"/>
              <a:buChar char="•"/>
            </a:pPr>
            <a:r>
              <a:rPr lang="en-US" sz="2600" b="0" dirty="0" smtClean="0"/>
              <a:t>900,000 workers</a:t>
            </a:r>
          </a:p>
          <a:p>
            <a:pPr marL="285750" indent="-285750">
              <a:buFont typeface="Arial" panose="020B0604020202020204" pitchFamily="34" charset="0"/>
              <a:buChar char="•"/>
            </a:pPr>
            <a:r>
              <a:rPr lang="en-US" sz="2600" b="0" dirty="0" smtClean="0"/>
              <a:t>7,500 establishments</a:t>
            </a:r>
          </a:p>
          <a:p>
            <a:pPr marL="285750" indent="-285750">
              <a:buFont typeface="Arial" panose="020B0604020202020204" pitchFamily="34" charset="0"/>
              <a:buChar char="•"/>
            </a:pPr>
            <a:endParaRPr lang="en-US" sz="2400" b="0" dirty="0"/>
          </a:p>
          <a:p>
            <a:endParaRPr lang="en-US" sz="2400" dirty="0"/>
          </a:p>
        </p:txBody>
      </p:sp>
      <p:sp>
        <p:nvSpPr>
          <p:cNvPr id="7" name="Content Placeholder 1">
            <a:extLst>
              <a:ext uri="{FF2B5EF4-FFF2-40B4-BE49-F238E27FC236}">
                <a16:creationId xmlns:a16="http://schemas.microsoft.com/office/drawing/2014/main" xmlns="" id="{7E093758-6951-4013-BFA7-3A2B2D808DBF}"/>
              </a:ext>
            </a:extLst>
          </p:cNvPr>
          <p:cNvSpPr txBox="1">
            <a:spLocks/>
          </p:cNvSpPr>
          <p:nvPr/>
        </p:nvSpPr>
        <p:spPr>
          <a:xfrm>
            <a:off x="6521256" y="1544979"/>
            <a:ext cx="5330292" cy="47123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373838"/>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73838"/>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73838"/>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8" name="TextBox 7">
            <a:extLst>
              <a:ext uri="{FF2B5EF4-FFF2-40B4-BE49-F238E27FC236}">
                <a16:creationId xmlns:a16="http://schemas.microsoft.com/office/drawing/2014/main" xmlns="" id="{7C18287D-A2DC-4416-BBAB-73DAE00BD993}"/>
              </a:ext>
            </a:extLst>
          </p:cNvPr>
          <p:cNvSpPr txBox="1"/>
          <p:nvPr/>
        </p:nvSpPr>
        <p:spPr>
          <a:xfrm>
            <a:off x="967105" y="873553"/>
            <a:ext cx="6355976" cy="461665"/>
          </a:xfrm>
          <a:prstGeom prst="rect">
            <a:avLst/>
          </a:prstGeom>
          <a:noFill/>
        </p:spPr>
        <p:txBody>
          <a:bodyPr wrap="square" rtlCol="0">
            <a:spAutoFit/>
          </a:bodyPr>
          <a:lstStyle/>
          <a:p>
            <a:r>
              <a:rPr lang="en-US" sz="2400" b="1" dirty="0"/>
              <a:t>Industry Revenue by NAICS Code</a:t>
            </a:r>
          </a:p>
        </p:txBody>
      </p:sp>
      <p:pic>
        <p:nvPicPr>
          <p:cNvPr id="10" name="Picture 9">
            <a:extLst>
              <a:ext uri="{FF2B5EF4-FFF2-40B4-BE49-F238E27FC236}">
                <a16:creationId xmlns:a16="http://schemas.microsoft.com/office/drawing/2014/main" xmlns="" id="{AE40D752-1E03-4F0B-8534-D3D2DE2F0C70}"/>
              </a:ext>
            </a:extLst>
          </p:cNvPr>
          <p:cNvPicPr/>
          <p:nvPr/>
        </p:nvPicPr>
        <p:blipFill rotWithShape="1">
          <a:blip r:embed="rId3" cstate="print">
            <a:extLst>
              <a:ext uri="{28A0092B-C50C-407E-A947-70E740481C1C}">
                <a14:useLocalDpi xmlns:a14="http://schemas.microsoft.com/office/drawing/2010/main" val="0"/>
              </a:ext>
            </a:extLst>
          </a:blip>
          <a:srcRect l="12497" r="40597" b="8417"/>
          <a:stretch/>
        </p:blipFill>
        <p:spPr bwMode="auto">
          <a:xfrm>
            <a:off x="71026" y="1469054"/>
            <a:ext cx="4999766" cy="4445653"/>
          </a:xfrm>
          <a:prstGeom prst="rect">
            <a:avLst/>
          </a:prstGeom>
          <a:noFill/>
          <a:ln>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xmlns="" id="{A9124DFE-3049-44CA-A9A6-030F5C5E4934}"/>
              </a:ext>
            </a:extLst>
          </p:cNvPr>
          <p:cNvPicPr/>
          <p:nvPr/>
        </p:nvPicPr>
        <p:blipFill rotWithShape="1">
          <a:blip r:embed="rId3" cstate="print">
            <a:extLst>
              <a:ext uri="{28A0092B-C50C-407E-A947-70E740481C1C}">
                <a14:useLocalDpi xmlns:a14="http://schemas.microsoft.com/office/drawing/2010/main" val="0"/>
              </a:ext>
            </a:extLst>
          </a:blip>
          <a:srcRect l="60506" r="-1" b="8417"/>
          <a:stretch/>
        </p:blipFill>
        <p:spPr bwMode="auto">
          <a:xfrm>
            <a:off x="4053840" y="3680227"/>
            <a:ext cx="2560320" cy="2572385"/>
          </a:xfrm>
          <a:prstGeom prst="rect">
            <a:avLst/>
          </a:prstGeom>
          <a:noFill/>
          <a:ln>
            <a:noFill/>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xmlns="" id="{E6ECE9BB-CF94-4161-B290-2740023038BA}"/>
              </a:ext>
            </a:extLst>
          </p:cNvPr>
          <p:cNvPicPr/>
          <p:nvPr/>
        </p:nvPicPr>
        <p:blipFill>
          <a:blip r:embed="rId4">
            <a:extLst>
              <a:ext uri="{28A0092B-C50C-407E-A947-70E740481C1C}">
                <a14:useLocalDpi xmlns:a14="http://schemas.microsoft.com/office/drawing/2010/main" val="0"/>
              </a:ext>
            </a:extLst>
          </a:blip>
          <a:stretch>
            <a:fillRect/>
          </a:stretch>
        </p:blipFill>
        <p:spPr>
          <a:xfrm>
            <a:off x="0" y="5457868"/>
            <a:ext cx="967105" cy="654685"/>
          </a:xfrm>
          <a:prstGeom prst="rect">
            <a:avLst/>
          </a:prstGeom>
        </p:spPr>
      </p:pic>
      <p:pic>
        <p:nvPicPr>
          <p:cNvPr id="9" name="Picture 8"/>
          <p:cNvPicPr/>
          <p:nvPr/>
        </p:nvPicPr>
        <p:blipFill>
          <a:blip r:embed="rId5" cstate="print">
            <a:extLst>
              <a:ext uri="{28A0092B-C50C-407E-A947-70E740481C1C}">
                <a14:useLocalDpi xmlns:a14="http://schemas.microsoft.com/office/drawing/2010/main" val="0"/>
              </a:ext>
            </a:extLst>
          </a:blip>
          <a:stretch>
            <a:fillRect/>
          </a:stretch>
        </p:blipFill>
        <p:spPr>
          <a:xfrm>
            <a:off x="6614159" y="1156523"/>
            <a:ext cx="5237389" cy="1201461"/>
          </a:xfrm>
          <a:prstGeom prst="rect">
            <a:avLst/>
          </a:prstGeom>
        </p:spPr>
      </p:pic>
      <p:sp>
        <p:nvSpPr>
          <p:cNvPr id="4" name="Rectangle 3"/>
          <p:cNvSpPr/>
          <p:nvPr/>
        </p:nvSpPr>
        <p:spPr>
          <a:xfrm>
            <a:off x="11195331" y="1484294"/>
            <a:ext cx="656217" cy="61739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45653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33846A3B-3508-4D7E-B229-7B667B48992E}"/>
              </a:ext>
            </a:extLst>
          </p:cNvPr>
          <p:cNvSpPr>
            <a:spLocks noGrp="1"/>
          </p:cNvSpPr>
          <p:nvPr>
            <p:ph type="title"/>
          </p:nvPr>
        </p:nvSpPr>
        <p:spPr>
          <a:xfrm>
            <a:off x="0" y="0"/>
            <a:ext cx="9550400" cy="762000"/>
          </a:xfrm>
        </p:spPr>
        <p:txBody>
          <a:bodyPr>
            <a:normAutofit/>
          </a:bodyPr>
          <a:lstStyle/>
          <a:p>
            <a:r>
              <a:rPr lang="en-US" sz="3200" dirty="0" smtClean="0"/>
              <a:t>Three Alternative Futures for Appalachia</a:t>
            </a:r>
            <a:endParaRPr lang="en-US" sz="3200" dirty="0"/>
          </a:p>
        </p:txBody>
      </p:sp>
      <p:sp>
        <p:nvSpPr>
          <p:cNvPr id="2" name="Content Placeholder 1">
            <a:extLst>
              <a:ext uri="{FF2B5EF4-FFF2-40B4-BE49-F238E27FC236}">
                <a16:creationId xmlns:a16="http://schemas.microsoft.com/office/drawing/2014/main" xmlns="" id="{D4E01AA3-5D0A-47B7-A8BD-B567F0E3BCCB}"/>
              </a:ext>
            </a:extLst>
          </p:cNvPr>
          <p:cNvSpPr>
            <a:spLocks noGrp="1"/>
          </p:cNvSpPr>
          <p:nvPr>
            <p:ph type="body" sz="quarter" idx="13"/>
          </p:nvPr>
        </p:nvSpPr>
        <p:spPr>
          <a:xfrm>
            <a:off x="454335" y="1849805"/>
            <a:ext cx="11379200" cy="5562600"/>
          </a:xfrm>
        </p:spPr>
        <p:txBody>
          <a:bodyPr>
            <a:normAutofit/>
          </a:bodyPr>
          <a:lstStyle/>
          <a:p>
            <a:r>
              <a:rPr lang="en-US" sz="2400" i="1" dirty="0" smtClean="0"/>
              <a:t>Scenario </a:t>
            </a:r>
            <a:r>
              <a:rPr lang="en-US" sz="2400" i="1" dirty="0"/>
              <a:t>A, development of a petrochemical cluster in Appalachia is assumed to increase such that much of the incremental Appalachian supply is processed “</a:t>
            </a:r>
            <a:r>
              <a:rPr lang="en-US" sz="2400" i="1" dirty="0" smtClean="0"/>
              <a:t>locally”  </a:t>
            </a:r>
          </a:p>
          <a:p>
            <a:pPr marL="342900" indent="-342900">
              <a:buFont typeface="Arial" panose="020B0604020202020204" pitchFamily="34" charset="0"/>
              <a:buChar char="•"/>
            </a:pPr>
            <a:endParaRPr lang="en-US" sz="2400" i="1" dirty="0"/>
          </a:p>
          <a:p>
            <a:r>
              <a:rPr lang="en-US" sz="2400" i="1" dirty="0" smtClean="0"/>
              <a:t>Scenario </a:t>
            </a:r>
            <a:r>
              <a:rPr lang="en-US" sz="2400" i="1" dirty="0"/>
              <a:t>B, the focus on continued development in the existing cluster of the Gulf Coast is </a:t>
            </a:r>
            <a:r>
              <a:rPr lang="en-US" sz="2400" i="1" dirty="0" smtClean="0"/>
              <a:t>assumed </a:t>
            </a:r>
          </a:p>
          <a:p>
            <a:pPr marL="342900" indent="-342900">
              <a:buFont typeface="Arial" panose="020B0604020202020204" pitchFamily="34" charset="0"/>
              <a:buChar char="•"/>
            </a:pPr>
            <a:endParaRPr lang="en-US" sz="2400" i="1" dirty="0"/>
          </a:p>
          <a:p>
            <a:r>
              <a:rPr lang="en-US" sz="2400" i="1" dirty="0" smtClean="0"/>
              <a:t>Scenario </a:t>
            </a:r>
            <a:r>
              <a:rPr lang="en-US" sz="2400" i="1" dirty="0"/>
              <a:t>C, incremental processing is assumed to occur elsewhere, facilitated by exports of the </a:t>
            </a:r>
            <a:r>
              <a:rPr lang="en-US" sz="2400" i="1" dirty="0" smtClean="0"/>
              <a:t>feedstock</a:t>
            </a:r>
          </a:p>
          <a:p>
            <a:endParaRPr lang="en-US" i="1" dirty="0"/>
          </a:p>
        </p:txBody>
      </p:sp>
    </p:spTree>
    <p:extLst>
      <p:ext uri="{BB962C8B-B14F-4D97-AF65-F5344CB8AC3E}">
        <p14:creationId xmlns:p14="http://schemas.microsoft.com/office/powerpoint/2010/main" val="470021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1000"/>
                                        <p:tgtEl>
                                          <p:spTgt spid="2">
                                            <p:txEl>
                                              <p:pRg st="4" end="4"/>
                                            </p:txEl>
                                          </p:spTgt>
                                        </p:tgtEl>
                                      </p:cBhvr>
                                    </p:animEffect>
                                    <p:anim calcmode="lin" valueType="num">
                                      <p:cBhvr>
                                        <p:cTn id="22"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916" y="28780"/>
            <a:ext cx="9550400" cy="762000"/>
          </a:xfrm>
        </p:spPr>
        <p:txBody>
          <a:bodyPr>
            <a:normAutofit/>
          </a:bodyPr>
          <a:lstStyle/>
          <a:p>
            <a:r>
              <a:rPr lang="en-US" sz="3200" dirty="0" smtClean="0"/>
              <a:t>Some Scenario C Related Activities - China</a:t>
            </a:r>
            <a:endParaRPr lang="en-US" sz="3200" dirty="0"/>
          </a:p>
        </p:txBody>
      </p:sp>
      <p:pic>
        <p:nvPicPr>
          <p:cNvPr id="4" name="Picture 3"/>
          <p:cNvPicPr>
            <a:picLocks noChangeAspect="1"/>
          </p:cNvPicPr>
          <p:nvPr/>
        </p:nvPicPr>
        <p:blipFill>
          <a:blip r:embed="rId2"/>
          <a:stretch>
            <a:fillRect/>
          </a:stretch>
        </p:blipFill>
        <p:spPr>
          <a:xfrm>
            <a:off x="910351" y="984520"/>
            <a:ext cx="10099771" cy="4936099"/>
          </a:xfrm>
          <a:prstGeom prst="rect">
            <a:avLst/>
          </a:prstGeom>
        </p:spPr>
      </p:pic>
      <p:sp>
        <p:nvSpPr>
          <p:cNvPr id="5" name="Text Placeholder 4"/>
          <p:cNvSpPr txBox="1">
            <a:spLocks/>
          </p:cNvSpPr>
          <p:nvPr/>
        </p:nvSpPr>
        <p:spPr>
          <a:xfrm>
            <a:off x="910351" y="6011489"/>
            <a:ext cx="8001000" cy="205740"/>
          </a:xfrm>
          <a:prstGeom prst="rect">
            <a:avLst/>
          </a:prstGeom>
        </p:spPr>
        <p:txBody>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000" i="1" dirty="0" smtClean="0"/>
              <a:t>Source: Joe Zhao, </a:t>
            </a:r>
            <a:r>
              <a:rPr lang="en-US" sz="1000" i="1" dirty="0" err="1" smtClean="0"/>
              <a:t>Sinochem</a:t>
            </a:r>
            <a:endParaRPr lang="en-US" sz="1000" i="1" dirty="0"/>
          </a:p>
        </p:txBody>
      </p:sp>
    </p:spTree>
    <p:extLst>
      <p:ext uri="{BB962C8B-B14F-4D97-AF65-F5344CB8AC3E}">
        <p14:creationId xmlns:p14="http://schemas.microsoft.com/office/powerpoint/2010/main" val="21801832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899" y="0"/>
            <a:ext cx="10738239" cy="762000"/>
          </a:xfrm>
        </p:spPr>
        <p:txBody>
          <a:bodyPr>
            <a:noAutofit/>
          </a:bodyPr>
          <a:lstStyle/>
          <a:p>
            <a:r>
              <a:rPr lang="en-US" sz="3200" dirty="0" smtClean="0"/>
              <a:t>New Class of Very Large Ethane Carrier (VLEC) Hitting Water</a:t>
            </a:r>
            <a:endParaRPr lang="en-US" sz="3200" dirty="0"/>
          </a:p>
        </p:txBody>
      </p:sp>
      <p:pic>
        <p:nvPicPr>
          <p:cNvPr id="4" name="Picture 3"/>
          <p:cNvPicPr>
            <a:picLocks noChangeAspect="1"/>
          </p:cNvPicPr>
          <p:nvPr/>
        </p:nvPicPr>
        <p:blipFill>
          <a:blip r:embed="rId2"/>
          <a:stretch>
            <a:fillRect/>
          </a:stretch>
        </p:blipFill>
        <p:spPr>
          <a:xfrm>
            <a:off x="602394" y="1554317"/>
            <a:ext cx="10724969" cy="4745221"/>
          </a:xfrm>
          <a:prstGeom prst="rect">
            <a:avLst/>
          </a:prstGeom>
        </p:spPr>
      </p:pic>
      <p:sp>
        <p:nvSpPr>
          <p:cNvPr id="5" name="Text Placeholder 3"/>
          <p:cNvSpPr>
            <a:spLocks noGrp="1"/>
          </p:cNvSpPr>
          <p:nvPr>
            <p:ph type="body" sz="quarter" idx="4294967295"/>
          </p:nvPr>
        </p:nvSpPr>
        <p:spPr>
          <a:xfrm>
            <a:off x="1245636" y="1061811"/>
            <a:ext cx="3931920" cy="350851"/>
          </a:xfrm>
          <a:prstGeom prst="rect">
            <a:avLst/>
          </a:prstGeom>
        </p:spPr>
        <p:txBody>
          <a:bodyPr anchor="t">
            <a:normAutofit fontScale="85000" lnSpcReduction="20000"/>
          </a:bodyPr>
          <a:lstStyle/>
          <a:p>
            <a:r>
              <a:rPr lang="en-US" dirty="0" smtClean="0"/>
              <a:t>JS INEOS Marlin</a:t>
            </a:r>
            <a:endParaRPr lang="en-US" dirty="0"/>
          </a:p>
        </p:txBody>
      </p:sp>
    </p:spTree>
    <p:extLst>
      <p:ext uri="{BB962C8B-B14F-4D97-AF65-F5344CB8AC3E}">
        <p14:creationId xmlns:p14="http://schemas.microsoft.com/office/powerpoint/2010/main" val="41131556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900" y="0"/>
            <a:ext cx="9550400" cy="762000"/>
          </a:xfrm>
        </p:spPr>
        <p:txBody>
          <a:bodyPr>
            <a:normAutofit/>
          </a:bodyPr>
          <a:lstStyle/>
          <a:p>
            <a:r>
              <a:rPr lang="en-US" sz="3200" dirty="0" smtClean="0"/>
              <a:t>Why China?</a:t>
            </a:r>
            <a:endParaRPr lang="en-US" sz="3200" dirty="0"/>
          </a:p>
        </p:txBody>
      </p:sp>
      <p:sp>
        <p:nvSpPr>
          <p:cNvPr id="4" name="Text Placeholder 2"/>
          <p:cNvSpPr>
            <a:spLocks noGrp="1"/>
          </p:cNvSpPr>
          <p:nvPr>
            <p:ph type="body" sz="quarter" idx="13"/>
          </p:nvPr>
        </p:nvSpPr>
        <p:spPr/>
        <p:txBody>
          <a:bodyPr>
            <a:normAutofit/>
          </a:bodyPr>
          <a:lstStyle/>
          <a:p>
            <a:r>
              <a:rPr lang="en-US" sz="2800" dirty="0" smtClean="0"/>
              <a:t>Capex costs 30%-50% below U.S. based projects</a:t>
            </a:r>
          </a:p>
          <a:p>
            <a:endParaRPr lang="en-US" sz="2800" dirty="0" smtClean="0"/>
          </a:p>
          <a:p>
            <a:r>
              <a:rPr lang="en-US" sz="2800" dirty="0" smtClean="0"/>
              <a:t>Environmental concerns beginning to take center stage, pushing coal-based chemistry out, naphtha down, and light-feed petrochemicals up</a:t>
            </a:r>
          </a:p>
          <a:p>
            <a:endParaRPr lang="en-US" sz="2800" dirty="0" smtClean="0"/>
          </a:p>
          <a:p>
            <a:r>
              <a:rPr lang="en-US" sz="2800" dirty="0" smtClean="0"/>
              <a:t>Made-in-China 2025</a:t>
            </a:r>
          </a:p>
          <a:p>
            <a:pPr lvl="1"/>
            <a:r>
              <a:rPr lang="en-US" sz="2800" dirty="0" smtClean="0"/>
              <a:t>Accelerate and promote intelligent manufacturing</a:t>
            </a:r>
          </a:p>
          <a:p>
            <a:pPr lvl="1"/>
            <a:r>
              <a:rPr lang="en-US" sz="2800" dirty="0" smtClean="0"/>
              <a:t>Green transformation of the petrochemical industry</a:t>
            </a:r>
          </a:p>
          <a:p>
            <a:pPr lvl="1"/>
            <a:r>
              <a:rPr lang="en-US" sz="2800" dirty="0" smtClean="0"/>
              <a:t>Benefit rural China through agricultural chemicals</a:t>
            </a:r>
          </a:p>
          <a:p>
            <a:pPr lvl="1"/>
            <a:r>
              <a:rPr lang="en-US" sz="2800" dirty="0" smtClean="0"/>
              <a:t>Develop new materials, and focus on upgrading, reducing reliance on imports</a:t>
            </a:r>
            <a:endParaRPr lang="en-US" sz="2800" dirty="0"/>
          </a:p>
        </p:txBody>
      </p:sp>
    </p:spTree>
    <p:extLst>
      <p:ext uri="{BB962C8B-B14F-4D97-AF65-F5344CB8AC3E}">
        <p14:creationId xmlns:p14="http://schemas.microsoft.com/office/powerpoint/2010/main" val="366737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0118"/>
            <a:ext cx="11836257" cy="762000"/>
          </a:xfrm>
        </p:spPr>
        <p:txBody>
          <a:bodyPr>
            <a:noAutofit/>
          </a:bodyPr>
          <a:lstStyle/>
          <a:p>
            <a:r>
              <a:rPr lang="en-US" sz="3200" dirty="0" smtClean="0"/>
              <a:t>Scenario A:  Potential Benefits from Appalachian Petrochemical Industry</a:t>
            </a:r>
            <a:endParaRPr lang="en-US" sz="3200" dirty="0"/>
          </a:p>
        </p:txBody>
      </p:sp>
      <p:sp>
        <p:nvSpPr>
          <p:cNvPr id="3" name="Text Placeholder 2"/>
          <p:cNvSpPr>
            <a:spLocks noGrp="1"/>
          </p:cNvSpPr>
          <p:nvPr>
            <p:ph type="body" sz="quarter" idx="13"/>
          </p:nvPr>
        </p:nvSpPr>
        <p:spPr>
          <a:xfrm>
            <a:off x="457057" y="589238"/>
            <a:ext cx="11379200" cy="5084395"/>
          </a:xfrm>
        </p:spPr>
        <p:txBody>
          <a:bodyPr>
            <a:noAutofit/>
          </a:bodyPr>
          <a:lstStyle/>
          <a:p>
            <a:pPr lvl="2"/>
            <a:endParaRPr lang="en-US" sz="1800" b="1" dirty="0"/>
          </a:p>
          <a:p>
            <a:pPr marL="457200" lvl="1" indent="0">
              <a:buNone/>
            </a:pPr>
            <a:r>
              <a:rPr lang="en-US" sz="2000" b="1" dirty="0" smtClean="0"/>
              <a:t>2017 American </a:t>
            </a:r>
            <a:r>
              <a:rPr lang="en-US" sz="2000" b="1" dirty="0"/>
              <a:t>Chemistry Council (</a:t>
            </a:r>
            <a:r>
              <a:rPr lang="en-US" sz="2000" b="1" dirty="0" smtClean="0"/>
              <a:t>ACC) Report </a:t>
            </a:r>
          </a:p>
          <a:p>
            <a:pPr lvl="1">
              <a:buFont typeface="Arial" panose="020B0604020202020204" pitchFamily="34" charset="0"/>
              <a:buChar char="•"/>
            </a:pPr>
            <a:r>
              <a:rPr lang="en-US" sz="2000" dirty="0" smtClean="0"/>
              <a:t>Four-state </a:t>
            </a:r>
            <a:r>
              <a:rPr lang="en-US" sz="2000" dirty="0"/>
              <a:t>region of West Virginia, Pennsylvania, Kentucky and </a:t>
            </a:r>
            <a:r>
              <a:rPr lang="en-US" sz="2000" dirty="0" smtClean="0"/>
              <a:t>Ohio</a:t>
            </a:r>
          </a:p>
          <a:p>
            <a:pPr marL="457200" lvl="1" indent="0">
              <a:buNone/>
            </a:pPr>
            <a:endParaRPr lang="en-US" sz="2000" b="1" dirty="0" smtClean="0"/>
          </a:p>
          <a:p>
            <a:pPr marL="457200" lvl="1" indent="0">
              <a:buNone/>
            </a:pPr>
            <a:r>
              <a:rPr lang="en-US" sz="2000" b="1" dirty="0" smtClean="0"/>
              <a:t>Estimates </a:t>
            </a:r>
            <a:r>
              <a:rPr lang="en-US" sz="2000" b="1" dirty="0"/>
              <a:t>direct, indirect, and induced </a:t>
            </a:r>
            <a:r>
              <a:rPr lang="en-US" sz="2000" b="1" dirty="0" smtClean="0"/>
              <a:t>impacts of significant </a:t>
            </a:r>
            <a:r>
              <a:rPr lang="en-US" sz="2000" b="1" dirty="0"/>
              <a:t>infrastructure </a:t>
            </a:r>
            <a:r>
              <a:rPr lang="en-US" sz="2000" b="1" dirty="0" smtClean="0"/>
              <a:t>investment</a:t>
            </a:r>
          </a:p>
          <a:p>
            <a:pPr lvl="1">
              <a:buFont typeface="Arial" panose="020B0604020202020204" pitchFamily="34" charset="0"/>
              <a:buChar char="•"/>
            </a:pPr>
            <a:r>
              <a:rPr lang="en-US" sz="2000" dirty="0" smtClean="0"/>
              <a:t>5 </a:t>
            </a:r>
            <a:r>
              <a:rPr lang="en-US" sz="2000" dirty="0"/>
              <a:t>cracker plants (combined 6.25 million metric tons (</a:t>
            </a:r>
            <a:r>
              <a:rPr lang="en-US" sz="2000" dirty="0" err="1"/>
              <a:t>mmt</a:t>
            </a:r>
            <a:r>
              <a:rPr lang="en-US" sz="2000" dirty="0"/>
              <a:t>) ethylene </a:t>
            </a:r>
            <a:r>
              <a:rPr lang="en-US" sz="2000" dirty="0" smtClean="0"/>
              <a:t>capacity)</a:t>
            </a:r>
            <a:endParaRPr lang="en-US" sz="2000" dirty="0"/>
          </a:p>
          <a:p>
            <a:pPr lvl="1">
              <a:buFont typeface="Arial" panose="020B0604020202020204" pitchFamily="34" charset="0"/>
              <a:buChar char="•"/>
            </a:pPr>
            <a:endParaRPr lang="en-US" sz="2000" dirty="0" smtClean="0"/>
          </a:p>
          <a:p>
            <a:pPr lvl="1">
              <a:buFont typeface="Arial" panose="020B0604020202020204" pitchFamily="34" charset="0"/>
              <a:buChar char="•"/>
            </a:pPr>
            <a:r>
              <a:rPr lang="en-US" sz="2000" dirty="0" smtClean="0"/>
              <a:t>Derivative </a:t>
            </a:r>
            <a:r>
              <a:rPr lang="en-US" sz="2000" dirty="0"/>
              <a:t>plants (combined polyethylene capacity of 4.9 </a:t>
            </a:r>
            <a:r>
              <a:rPr lang="en-US" sz="2000" dirty="0" err="1" smtClean="0"/>
              <a:t>mmt</a:t>
            </a:r>
            <a:r>
              <a:rPr lang="en-US" sz="2000" dirty="0" smtClean="0"/>
              <a:t>)</a:t>
            </a:r>
          </a:p>
          <a:p>
            <a:pPr lvl="1">
              <a:buFont typeface="Arial" panose="020B0604020202020204" pitchFamily="34" charset="0"/>
              <a:buChar char="•"/>
            </a:pPr>
            <a:endParaRPr lang="en-US" sz="2000" dirty="0" smtClean="0"/>
          </a:p>
          <a:p>
            <a:pPr lvl="1">
              <a:buFont typeface="Arial" panose="020B0604020202020204" pitchFamily="34" charset="0"/>
              <a:buChar char="•"/>
            </a:pPr>
            <a:r>
              <a:rPr lang="en-US" sz="2000" dirty="0" smtClean="0"/>
              <a:t>Propane </a:t>
            </a:r>
            <a:r>
              <a:rPr lang="en-US" sz="2000" dirty="0"/>
              <a:t>dehydrogenation plants (combined capacity of 1 </a:t>
            </a:r>
            <a:r>
              <a:rPr lang="en-US" sz="2000" dirty="0" err="1"/>
              <a:t>mmt</a:t>
            </a:r>
            <a:r>
              <a:rPr lang="en-US" sz="2000" dirty="0"/>
              <a:t>) </a:t>
            </a:r>
            <a:endParaRPr lang="en-US" sz="2000" dirty="0" smtClean="0"/>
          </a:p>
          <a:p>
            <a:pPr lvl="1">
              <a:buFont typeface="Arial" panose="020B0604020202020204" pitchFamily="34" charset="0"/>
              <a:buChar char="•"/>
            </a:pPr>
            <a:endParaRPr lang="en-US" sz="2000" dirty="0" smtClean="0"/>
          </a:p>
          <a:p>
            <a:pPr lvl="1">
              <a:buFont typeface="Arial" panose="020B0604020202020204" pitchFamily="34" charset="0"/>
              <a:buChar char="•"/>
            </a:pPr>
            <a:r>
              <a:rPr lang="en-US" sz="2000" dirty="0" smtClean="0"/>
              <a:t>Polypropylene resin plants </a:t>
            </a:r>
            <a:r>
              <a:rPr lang="en-US" sz="2000" dirty="0"/>
              <a:t>(combined capacity: 0.98 </a:t>
            </a:r>
            <a:r>
              <a:rPr lang="en-US" sz="2000" dirty="0" err="1" smtClean="0"/>
              <a:t>mmt</a:t>
            </a:r>
            <a:r>
              <a:rPr lang="en-US" sz="2000" dirty="0" smtClean="0"/>
              <a:t>)</a:t>
            </a:r>
          </a:p>
          <a:p>
            <a:pPr lvl="1">
              <a:buFont typeface="Arial" panose="020B0604020202020204" pitchFamily="34" charset="0"/>
              <a:buChar char="•"/>
            </a:pPr>
            <a:endParaRPr lang="en-US" sz="2000" dirty="0" smtClean="0"/>
          </a:p>
          <a:p>
            <a:pPr lvl="1">
              <a:buFont typeface="Arial" panose="020B0604020202020204" pitchFamily="34" charset="0"/>
              <a:buChar char="•"/>
            </a:pPr>
            <a:r>
              <a:rPr lang="en-US" sz="2000" dirty="0" smtClean="0"/>
              <a:t>Storage </a:t>
            </a:r>
            <a:r>
              <a:rPr lang="en-US" sz="2000" dirty="0"/>
              <a:t>hub (capacity: 75 to 100 million barrels for ethane, ethylene, propane and </a:t>
            </a:r>
            <a:r>
              <a:rPr lang="en-US" sz="2000" dirty="0" smtClean="0"/>
              <a:t>propylene)</a:t>
            </a:r>
          </a:p>
          <a:p>
            <a:pPr lvl="1">
              <a:buFont typeface="Arial" panose="020B0604020202020204" pitchFamily="34" charset="0"/>
              <a:buChar char="•"/>
            </a:pPr>
            <a:endParaRPr lang="en-US" sz="2000" dirty="0" smtClean="0"/>
          </a:p>
          <a:p>
            <a:pPr lvl="1">
              <a:buFont typeface="Arial" panose="020B0604020202020204" pitchFamily="34" charset="0"/>
              <a:buChar char="•"/>
            </a:pPr>
            <a:r>
              <a:rPr lang="en-US" sz="2000" dirty="0" smtClean="0"/>
              <a:t>500 </a:t>
            </a:r>
            <a:r>
              <a:rPr lang="en-US" sz="2000" dirty="0"/>
              <a:t>miles of </a:t>
            </a:r>
            <a:r>
              <a:rPr lang="en-US" sz="2000" dirty="0" smtClean="0"/>
              <a:t>pipeline</a:t>
            </a:r>
            <a:endParaRPr lang="en-US" sz="2000" dirty="0"/>
          </a:p>
          <a:p>
            <a:endParaRPr lang="en-US" u="sng" dirty="0" smtClean="0">
              <a:hlinkClick r:id="rId3"/>
            </a:endParaRPr>
          </a:p>
          <a:p>
            <a:endParaRPr lang="en-US" u="sng" dirty="0">
              <a:hlinkClick r:id="rId3"/>
            </a:endParaRPr>
          </a:p>
          <a:p>
            <a:endParaRPr lang="en-US" u="sng" dirty="0" smtClean="0">
              <a:hlinkClick r:id="rId3"/>
            </a:endParaRPr>
          </a:p>
          <a:p>
            <a:endParaRPr lang="en-US" u="sng" dirty="0">
              <a:hlinkClick r:id="rId3"/>
            </a:endParaRPr>
          </a:p>
          <a:p>
            <a:endParaRPr lang="en-US" dirty="0" smtClean="0"/>
          </a:p>
          <a:p>
            <a:endParaRPr lang="en-US" dirty="0"/>
          </a:p>
        </p:txBody>
      </p:sp>
      <p:sp>
        <p:nvSpPr>
          <p:cNvPr id="4" name="TextBox 3"/>
          <p:cNvSpPr txBox="1"/>
          <p:nvPr/>
        </p:nvSpPr>
        <p:spPr>
          <a:xfrm>
            <a:off x="962349" y="6252753"/>
            <a:ext cx="3860352" cy="400110"/>
          </a:xfrm>
          <a:prstGeom prst="rect">
            <a:avLst/>
          </a:prstGeom>
          <a:noFill/>
        </p:spPr>
        <p:txBody>
          <a:bodyPr wrap="none" rtlCol="0">
            <a:spAutoFit/>
          </a:bodyPr>
          <a:lstStyle/>
          <a:p>
            <a:r>
              <a:rPr lang="en-US" sz="1000" u="sng" dirty="0" smtClean="0">
                <a:hlinkClick r:id="rId4"/>
              </a:rPr>
              <a:t>https</a:t>
            </a:r>
            <a:r>
              <a:rPr lang="en-US" sz="1000" u="sng" dirty="0">
                <a:hlinkClick r:id="rId4"/>
              </a:rPr>
              <a:t>://www.americanchemistry.com/Appalachian-Petrochem-Study/</a:t>
            </a:r>
            <a:r>
              <a:rPr lang="en-US" sz="1000" dirty="0"/>
              <a:t> </a:t>
            </a:r>
          </a:p>
          <a:p>
            <a:endParaRPr lang="en-US" sz="1000" dirty="0"/>
          </a:p>
        </p:txBody>
      </p:sp>
    </p:spTree>
    <p:extLst>
      <p:ext uri="{BB962C8B-B14F-4D97-AF65-F5344CB8AC3E}">
        <p14:creationId xmlns:p14="http://schemas.microsoft.com/office/powerpoint/2010/main" val="41340571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230"/>
            <a:ext cx="11633200" cy="762000"/>
          </a:xfrm>
        </p:spPr>
        <p:txBody>
          <a:bodyPr>
            <a:normAutofit/>
          </a:bodyPr>
          <a:lstStyle/>
          <a:p>
            <a:r>
              <a:rPr lang="en-US" sz="3200" dirty="0" smtClean="0"/>
              <a:t>Local Processing Would Result in Significant Economic Benefit</a:t>
            </a:r>
            <a:endParaRPr lang="en-US" sz="3200" dirty="0"/>
          </a:p>
        </p:txBody>
      </p:sp>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1616455" y="1251002"/>
            <a:ext cx="8742172" cy="5334863"/>
          </a:xfrm>
          <a:prstGeom prst="rect">
            <a:avLst/>
          </a:prstGeom>
        </p:spPr>
      </p:pic>
      <p:sp>
        <p:nvSpPr>
          <p:cNvPr id="5" name="TextBox 4"/>
          <p:cNvSpPr txBox="1"/>
          <p:nvPr/>
        </p:nvSpPr>
        <p:spPr>
          <a:xfrm>
            <a:off x="3444825" y="789784"/>
            <a:ext cx="5085431" cy="461665"/>
          </a:xfrm>
          <a:prstGeom prst="rect">
            <a:avLst/>
          </a:prstGeom>
          <a:noFill/>
        </p:spPr>
        <p:txBody>
          <a:bodyPr wrap="none" rtlCol="0">
            <a:spAutoFit/>
          </a:bodyPr>
          <a:lstStyle/>
          <a:p>
            <a:r>
              <a:rPr lang="en-US" sz="2400" b="1" dirty="0"/>
              <a:t>ACC Study Potential Economic Impacts</a:t>
            </a:r>
            <a:endParaRPr lang="en-US" sz="2400" dirty="0"/>
          </a:p>
        </p:txBody>
      </p:sp>
    </p:spTree>
    <p:extLst>
      <p:ext uri="{BB962C8B-B14F-4D97-AF65-F5344CB8AC3E}">
        <p14:creationId xmlns:p14="http://schemas.microsoft.com/office/powerpoint/2010/main" val="265758066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33846A3B-3508-4D7E-B229-7B667B48992E}"/>
              </a:ext>
            </a:extLst>
          </p:cNvPr>
          <p:cNvSpPr>
            <a:spLocks noGrp="1"/>
          </p:cNvSpPr>
          <p:nvPr>
            <p:ph type="title"/>
          </p:nvPr>
        </p:nvSpPr>
        <p:spPr>
          <a:xfrm>
            <a:off x="0" y="0"/>
            <a:ext cx="11732260" cy="762000"/>
          </a:xfrm>
        </p:spPr>
        <p:txBody>
          <a:bodyPr>
            <a:normAutofit/>
          </a:bodyPr>
          <a:lstStyle/>
          <a:p>
            <a:r>
              <a:rPr lang="en-US" sz="3200" dirty="0" smtClean="0"/>
              <a:t>Decentralizing Petrochemical Industry Important for Energy Security</a:t>
            </a:r>
            <a:endParaRPr lang="en-US" sz="3200" dirty="0"/>
          </a:p>
        </p:txBody>
      </p:sp>
      <p:sp>
        <p:nvSpPr>
          <p:cNvPr id="2" name="Content Placeholder 1">
            <a:extLst>
              <a:ext uri="{FF2B5EF4-FFF2-40B4-BE49-F238E27FC236}">
                <a16:creationId xmlns:a16="http://schemas.microsoft.com/office/drawing/2014/main" xmlns="" id="{D4E01AA3-5D0A-47B7-A8BD-B567F0E3BCCB}"/>
              </a:ext>
            </a:extLst>
          </p:cNvPr>
          <p:cNvSpPr>
            <a:spLocks noGrp="1"/>
          </p:cNvSpPr>
          <p:nvPr>
            <p:ph type="body" sz="quarter" idx="13"/>
          </p:nvPr>
        </p:nvSpPr>
        <p:spPr>
          <a:xfrm>
            <a:off x="467647" y="1105771"/>
            <a:ext cx="11264613" cy="4809961"/>
          </a:xfrm>
        </p:spPr>
        <p:txBody>
          <a:bodyPr>
            <a:normAutofit/>
          </a:bodyPr>
          <a:lstStyle/>
          <a:p>
            <a:r>
              <a:rPr lang="en-US" sz="2400" dirty="0" smtClean="0"/>
              <a:t>Present geographic concentration of petrochemical infrastructure </a:t>
            </a:r>
            <a:r>
              <a:rPr lang="en-US" sz="2400" dirty="0"/>
              <a:t>along </a:t>
            </a:r>
            <a:r>
              <a:rPr lang="en-US" sz="2400" dirty="0" smtClean="0"/>
              <a:t>Gulf Coast  poses strategic risk</a:t>
            </a:r>
          </a:p>
          <a:p>
            <a:pPr marL="342900" indent="-342900">
              <a:buFont typeface="Arial" panose="020B0604020202020204" pitchFamily="34" charset="0"/>
              <a:buChar char="•"/>
            </a:pPr>
            <a:r>
              <a:rPr lang="en-US" sz="2400" b="0" dirty="0" smtClean="0"/>
              <a:t>Severe </a:t>
            </a:r>
            <a:r>
              <a:rPr lang="en-US" sz="2400" b="0" dirty="0"/>
              <a:t>weather events </a:t>
            </a:r>
            <a:r>
              <a:rPr lang="en-US" sz="2400" b="0" dirty="0" smtClean="0"/>
              <a:t>can limit </a:t>
            </a:r>
            <a:r>
              <a:rPr lang="en-US" sz="2400" b="0" dirty="0"/>
              <a:t>the availability of key </a:t>
            </a:r>
            <a:r>
              <a:rPr lang="en-US" sz="2400" b="0" dirty="0" smtClean="0"/>
              <a:t>feedstocks </a:t>
            </a:r>
            <a:endParaRPr lang="en-US" sz="2400" b="0" dirty="0"/>
          </a:p>
          <a:p>
            <a:pPr marL="342900" indent="-342900">
              <a:buFont typeface="Arial" panose="020B0604020202020204" pitchFamily="34" charset="0"/>
              <a:buChar char="•"/>
            </a:pPr>
            <a:endParaRPr lang="en-US" sz="2400" b="0" dirty="0" smtClean="0"/>
          </a:p>
          <a:p>
            <a:r>
              <a:rPr lang="en-US" sz="2400" dirty="0" smtClean="0"/>
              <a:t>Petrochemical </a:t>
            </a:r>
            <a:r>
              <a:rPr lang="en-US" sz="2400" dirty="0"/>
              <a:t>expansion in the Appalachian region would increase geographic diversity </a:t>
            </a:r>
            <a:endParaRPr lang="en-US" sz="2400" dirty="0" smtClean="0"/>
          </a:p>
          <a:p>
            <a:pPr marL="342900" indent="-342900">
              <a:buFont typeface="Arial" panose="020B0604020202020204" pitchFamily="34" charset="0"/>
              <a:buChar char="•"/>
            </a:pPr>
            <a:r>
              <a:rPr lang="en-US" sz="2400" b="0" dirty="0" smtClean="0"/>
              <a:t>Supporting </a:t>
            </a:r>
            <a:r>
              <a:rPr lang="en-US" sz="2400" b="0" dirty="0"/>
              <a:t>resilience, reliability and </a:t>
            </a:r>
            <a:r>
              <a:rPr lang="en-US" sz="2400" b="0" dirty="0" smtClean="0"/>
              <a:t>security  </a:t>
            </a:r>
          </a:p>
          <a:p>
            <a:endParaRPr lang="en-US" sz="2400" dirty="0" smtClean="0"/>
          </a:p>
          <a:p>
            <a:r>
              <a:rPr lang="en-US" sz="2400" dirty="0" smtClean="0"/>
              <a:t>Geographic </a:t>
            </a:r>
            <a:r>
              <a:rPr lang="en-US" sz="2400" dirty="0"/>
              <a:t>diversity </a:t>
            </a:r>
            <a:r>
              <a:rPr lang="en-US" sz="2400" dirty="0" smtClean="0"/>
              <a:t>provides manufacturers feedstock flexibility </a:t>
            </a:r>
            <a:r>
              <a:rPr lang="en-US" sz="2400" dirty="0"/>
              <a:t>and </a:t>
            </a:r>
            <a:r>
              <a:rPr lang="en-US" sz="2400" dirty="0" smtClean="0"/>
              <a:t>redundancy</a:t>
            </a:r>
          </a:p>
          <a:p>
            <a:pPr marL="342900" indent="-342900">
              <a:buFont typeface="Arial" panose="020B0604020202020204" pitchFamily="34" charset="0"/>
              <a:buChar char="•"/>
            </a:pPr>
            <a:r>
              <a:rPr lang="en-US" sz="2400" b="0" dirty="0" smtClean="0"/>
              <a:t>Provides purchase and transport alternatives</a:t>
            </a:r>
          </a:p>
          <a:p>
            <a:pPr marL="342900" indent="-342900">
              <a:buFont typeface="Arial" panose="020B0604020202020204" pitchFamily="34" charset="0"/>
              <a:buChar char="•"/>
            </a:pPr>
            <a:r>
              <a:rPr lang="en-US" sz="2400" b="0" dirty="0"/>
              <a:t>Would help mitigate the potential for any price spikes that could be caused by disruptive events in any one region of the U.S.</a:t>
            </a:r>
          </a:p>
          <a:p>
            <a:pPr marL="342900" indent="-342900">
              <a:buFont typeface="Arial" panose="020B0604020202020204" pitchFamily="34" charset="0"/>
              <a:buChar char="•"/>
            </a:pPr>
            <a:endParaRPr lang="en-US" sz="2400" b="0" dirty="0" smtClean="0"/>
          </a:p>
          <a:p>
            <a:endParaRPr lang="en-US" sz="2400" dirty="0" smtClean="0"/>
          </a:p>
          <a:p>
            <a:pPr marL="0" indent="0">
              <a:buNone/>
            </a:pPr>
            <a:endParaRPr lang="en-US" sz="2400" dirty="0"/>
          </a:p>
          <a:p>
            <a:endParaRPr lang="en-US" sz="2400" dirty="0"/>
          </a:p>
        </p:txBody>
      </p:sp>
    </p:spTree>
    <p:extLst>
      <p:ext uri="{BB962C8B-B14F-4D97-AF65-F5344CB8AC3E}">
        <p14:creationId xmlns:p14="http://schemas.microsoft.com/office/powerpoint/2010/main" val="2070639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a:spLocks noGrp="1"/>
          </p:cNvSpPr>
          <p:nvPr>
            <p:ph type="title"/>
          </p:nvPr>
        </p:nvSpPr>
        <p:spPr>
          <a:xfrm>
            <a:off x="0" y="0"/>
            <a:ext cx="9550400" cy="762000"/>
          </a:xfrm>
        </p:spPr>
        <p:txBody>
          <a:bodyPr>
            <a:normAutofit/>
          </a:bodyPr>
          <a:lstStyle/>
          <a:p>
            <a:pPr algn="l"/>
            <a:r>
              <a:rPr lang="en-US" sz="3200" b="0" dirty="0" smtClean="0">
                <a:solidFill>
                  <a:srgbClr val="FFFFFF"/>
                </a:solidFill>
                <a:latin typeface="+mn-lt"/>
              </a:rPr>
              <a:t>Need for Expanded </a:t>
            </a:r>
            <a:r>
              <a:rPr lang="en-US" sz="3200" b="0" dirty="0">
                <a:solidFill>
                  <a:srgbClr val="FFFFFF"/>
                </a:solidFill>
                <a:latin typeface="+mn-lt"/>
              </a:rPr>
              <a:t>Private Investment</a:t>
            </a:r>
          </a:p>
        </p:txBody>
      </p:sp>
      <p:sp>
        <p:nvSpPr>
          <p:cNvPr id="9" name="Slide Number Placeholder 8"/>
          <p:cNvSpPr>
            <a:spLocks noGrp="1"/>
          </p:cNvSpPr>
          <p:nvPr>
            <p:ph type="sldNum" sz="quarter" idx="16"/>
          </p:nvPr>
        </p:nvSpPr>
        <p:spPr/>
        <p:txBody>
          <a:bodyPr/>
          <a:lstStyle/>
          <a:p>
            <a:fld id="{5977AC20-7C94-7048-A7AF-6D50AE822B28}" type="slidenum">
              <a:rPr lang="en-US" smtClean="0"/>
              <a:t>29</a:t>
            </a:fld>
            <a:endParaRPr lang="en-US"/>
          </a:p>
        </p:txBody>
      </p:sp>
      <p:sp>
        <p:nvSpPr>
          <p:cNvPr id="18" name="TextBox 17"/>
          <p:cNvSpPr txBox="1"/>
          <p:nvPr/>
        </p:nvSpPr>
        <p:spPr>
          <a:xfrm>
            <a:off x="2432304" y="920157"/>
            <a:ext cx="9930384" cy="6309420"/>
          </a:xfrm>
          <a:prstGeom prst="rect">
            <a:avLst/>
          </a:prstGeom>
          <a:noFill/>
        </p:spPr>
        <p:txBody>
          <a:bodyPr wrap="square" rtlCol="0">
            <a:spAutoFit/>
          </a:bodyPr>
          <a:lstStyle/>
          <a:p>
            <a:pPr fontAlgn="base">
              <a:spcBef>
                <a:spcPts val="600"/>
              </a:spcBef>
              <a:spcAft>
                <a:spcPts val="600"/>
              </a:spcAft>
            </a:pPr>
            <a:r>
              <a:rPr lang="en-US" sz="2400" b="1" dirty="0">
                <a:solidFill>
                  <a:srgbClr val="002060"/>
                </a:solidFill>
                <a:cs typeface="Arial" pitchFamily="34" charset="0"/>
              </a:rPr>
              <a:t>Industrial investor requirements and the Appalachian business environment</a:t>
            </a:r>
          </a:p>
          <a:p>
            <a:pPr marL="285750" indent="-285750">
              <a:buFont typeface="Arial" panose="020B0604020202020204" pitchFamily="34" charset="0"/>
              <a:buChar char="•"/>
            </a:pPr>
            <a:r>
              <a:rPr lang="en-US" sz="2400" dirty="0">
                <a:solidFill>
                  <a:srgbClr val="002060"/>
                </a:solidFill>
              </a:rPr>
              <a:t>Equitable return on their capital investment</a:t>
            </a:r>
          </a:p>
          <a:p>
            <a:pPr marL="285750" indent="-285750">
              <a:buFont typeface="Arial" panose="020B0604020202020204" pitchFamily="34" charset="0"/>
              <a:buChar char="•"/>
            </a:pPr>
            <a:endParaRPr lang="en-US" sz="2400" dirty="0" smtClean="0">
              <a:solidFill>
                <a:srgbClr val="002060"/>
              </a:solidFill>
            </a:endParaRPr>
          </a:p>
          <a:p>
            <a:pPr marL="285750" indent="-285750">
              <a:buFont typeface="Arial" panose="020B0604020202020204" pitchFamily="34" charset="0"/>
              <a:buChar char="•"/>
            </a:pPr>
            <a:r>
              <a:rPr lang="en-US" sz="2400" dirty="0" smtClean="0">
                <a:solidFill>
                  <a:srgbClr val="002060"/>
                </a:solidFill>
              </a:rPr>
              <a:t>Reliable </a:t>
            </a:r>
            <a:r>
              <a:rPr lang="en-US" sz="2400" dirty="0">
                <a:solidFill>
                  <a:srgbClr val="002060"/>
                </a:solidFill>
              </a:rPr>
              <a:t>supply of affordable petrochemical feedstocks</a:t>
            </a:r>
          </a:p>
          <a:p>
            <a:pPr marL="285750" indent="-285750">
              <a:buFont typeface="Arial" panose="020B0604020202020204" pitchFamily="34" charset="0"/>
              <a:buChar char="•"/>
            </a:pPr>
            <a:endParaRPr lang="en-US" sz="2400" dirty="0" smtClean="0">
              <a:solidFill>
                <a:srgbClr val="002060"/>
              </a:solidFill>
            </a:endParaRPr>
          </a:p>
          <a:p>
            <a:pPr marL="285750" indent="-285750">
              <a:buFont typeface="Arial" panose="020B0604020202020204" pitchFamily="34" charset="0"/>
              <a:buChar char="•"/>
            </a:pPr>
            <a:r>
              <a:rPr lang="en-US" sz="2400" dirty="0" smtClean="0">
                <a:solidFill>
                  <a:srgbClr val="002060"/>
                </a:solidFill>
              </a:rPr>
              <a:t>Skilled </a:t>
            </a:r>
            <a:r>
              <a:rPr lang="en-US" sz="2400" dirty="0">
                <a:solidFill>
                  <a:srgbClr val="002060"/>
                </a:solidFill>
              </a:rPr>
              <a:t>workforce for construction and operation</a:t>
            </a:r>
          </a:p>
          <a:p>
            <a:pPr marL="285750" indent="-285750">
              <a:buFont typeface="Arial" panose="020B0604020202020204" pitchFamily="34" charset="0"/>
              <a:buChar char="•"/>
            </a:pPr>
            <a:endParaRPr lang="en-US" sz="2400" dirty="0" smtClean="0">
              <a:solidFill>
                <a:srgbClr val="002060"/>
              </a:solidFill>
            </a:endParaRPr>
          </a:p>
          <a:p>
            <a:pPr marL="285750" indent="-285750">
              <a:buFont typeface="Arial" panose="020B0604020202020204" pitchFamily="34" charset="0"/>
              <a:buChar char="•"/>
            </a:pPr>
            <a:r>
              <a:rPr lang="en-US" sz="2400" dirty="0" smtClean="0">
                <a:solidFill>
                  <a:srgbClr val="002060"/>
                </a:solidFill>
              </a:rPr>
              <a:t>Buildable </a:t>
            </a:r>
            <a:r>
              <a:rPr lang="en-US" sz="2400" dirty="0">
                <a:solidFill>
                  <a:srgbClr val="002060"/>
                </a:solidFill>
              </a:rPr>
              <a:t>sites</a:t>
            </a:r>
          </a:p>
          <a:p>
            <a:pPr marL="285750" indent="-285750">
              <a:buFont typeface="Arial" panose="020B0604020202020204" pitchFamily="34" charset="0"/>
              <a:buChar char="•"/>
            </a:pPr>
            <a:endParaRPr lang="en-US" sz="2400" dirty="0" smtClean="0">
              <a:solidFill>
                <a:srgbClr val="002060"/>
              </a:solidFill>
            </a:endParaRPr>
          </a:p>
          <a:p>
            <a:pPr marL="285750" indent="-285750">
              <a:buFont typeface="Arial" panose="020B0604020202020204" pitchFamily="34" charset="0"/>
              <a:buChar char="•"/>
            </a:pPr>
            <a:r>
              <a:rPr lang="en-US" sz="2400" dirty="0" smtClean="0">
                <a:solidFill>
                  <a:srgbClr val="002060"/>
                </a:solidFill>
              </a:rPr>
              <a:t>Supporting </a:t>
            </a:r>
            <a:r>
              <a:rPr lang="en-US" sz="2400" dirty="0">
                <a:solidFill>
                  <a:srgbClr val="002060"/>
                </a:solidFill>
              </a:rPr>
              <a:t>public infrastructure</a:t>
            </a:r>
          </a:p>
          <a:p>
            <a:pPr marL="285750" indent="-285750">
              <a:buFont typeface="Arial" panose="020B0604020202020204" pitchFamily="34" charset="0"/>
              <a:buChar char="•"/>
            </a:pPr>
            <a:endParaRPr lang="en-US" sz="2400" dirty="0" smtClean="0">
              <a:solidFill>
                <a:srgbClr val="002060"/>
              </a:solidFill>
            </a:endParaRPr>
          </a:p>
          <a:p>
            <a:pPr marL="285750" indent="-285750">
              <a:buFont typeface="Arial" panose="020B0604020202020204" pitchFamily="34" charset="0"/>
              <a:buChar char="•"/>
            </a:pPr>
            <a:r>
              <a:rPr lang="en-US" sz="2400" dirty="0" smtClean="0">
                <a:solidFill>
                  <a:srgbClr val="002060"/>
                </a:solidFill>
              </a:rPr>
              <a:t>Manageable </a:t>
            </a:r>
            <a:r>
              <a:rPr lang="en-US" sz="2400" dirty="0">
                <a:solidFill>
                  <a:srgbClr val="002060"/>
                </a:solidFill>
              </a:rPr>
              <a:t>regulatory requirements</a:t>
            </a:r>
          </a:p>
          <a:p>
            <a:pPr marL="285750" indent="-285750">
              <a:buFont typeface="Arial" panose="020B0604020202020204" pitchFamily="34" charset="0"/>
              <a:buChar char="•"/>
            </a:pPr>
            <a:endParaRPr lang="en-US" sz="2400" dirty="0" smtClean="0">
              <a:solidFill>
                <a:srgbClr val="002060"/>
              </a:solidFill>
            </a:endParaRPr>
          </a:p>
          <a:p>
            <a:pPr marL="285750" indent="-285750">
              <a:buFont typeface="Arial" panose="020B0604020202020204" pitchFamily="34" charset="0"/>
              <a:buChar char="•"/>
            </a:pPr>
            <a:r>
              <a:rPr lang="en-US" sz="2400" dirty="0" smtClean="0">
                <a:solidFill>
                  <a:srgbClr val="002060"/>
                </a:solidFill>
              </a:rPr>
              <a:t>Local </a:t>
            </a:r>
            <a:r>
              <a:rPr lang="en-US" sz="2400" dirty="0">
                <a:solidFill>
                  <a:srgbClr val="002060"/>
                </a:solidFill>
              </a:rPr>
              <a:t>support</a:t>
            </a:r>
          </a:p>
          <a:p>
            <a:pPr fontAlgn="base">
              <a:spcBef>
                <a:spcPts val="600"/>
              </a:spcBef>
              <a:spcAft>
                <a:spcPts val="600"/>
              </a:spcAft>
            </a:pPr>
            <a:endParaRPr lang="en-US" sz="2400" dirty="0">
              <a:solidFill>
                <a:srgbClr val="002060"/>
              </a:solidFill>
              <a:cs typeface="Arial" pitchFamily="34" charset="0"/>
            </a:endParaRPr>
          </a:p>
          <a:p>
            <a:pPr fontAlgn="base">
              <a:spcBef>
                <a:spcPts val="600"/>
              </a:spcBef>
              <a:spcAft>
                <a:spcPts val="600"/>
              </a:spcAft>
            </a:pPr>
            <a:endParaRPr lang="en-US" sz="2400" dirty="0">
              <a:solidFill>
                <a:srgbClr val="002060"/>
              </a:solidFill>
              <a:cs typeface="Arial" pitchFamily="34" charset="0"/>
            </a:endParaRPr>
          </a:p>
        </p:txBody>
      </p:sp>
      <p:pic>
        <p:nvPicPr>
          <p:cNvPr id="3" name="Picture 2"/>
          <p:cNvPicPr>
            <a:picLocks noChangeAspect="1"/>
          </p:cNvPicPr>
          <p:nvPr/>
        </p:nvPicPr>
        <p:blipFill>
          <a:blip r:embed="rId3"/>
          <a:stretch>
            <a:fillRect/>
          </a:stretch>
        </p:blipFill>
        <p:spPr>
          <a:xfrm>
            <a:off x="128825" y="920157"/>
            <a:ext cx="2171116" cy="5635663"/>
          </a:xfrm>
          <a:prstGeom prst="rect">
            <a:avLst/>
          </a:prstGeom>
        </p:spPr>
      </p:pic>
    </p:spTree>
    <p:extLst>
      <p:ext uri="{BB962C8B-B14F-4D97-AF65-F5344CB8AC3E}">
        <p14:creationId xmlns:p14="http://schemas.microsoft.com/office/powerpoint/2010/main" val="31226486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BDA018AC-0BC7-4F88-963F-01380FDAC6BF}"/>
              </a:ext>
            </a:extLst>
          </p:cNvPr>
          <p:cNvSpPr>
            <a:spLocks noGrp="1"/>
          </p:cNvSpPr>
          <p:nvPr>
            <p:ph type="title"/>
          </p:nvPr>
        </p:nvSpPr>
        <p:spPr>
          <a:xfrm>
            <a:off x="0" y="11405"/>
            <a:ext cx="9550400" cy="762000"/>
          </a:xfrm>
        </p:spPr>
        <p:txBody>
          <a:bodyPr>
            <a:normAutofit/>
          </a:bodyPr>
          <a:lstStyle/>
          <a:p>
            <a:r>
              <a:rPr lang="en-US" sz="3200" dirty="0" smtClean="0"/>
              <a:t>The US DOE Office </a:t>
            </a:r>
            <a:r>
              <a:rPr lang="en-US" sz="3200" dirty="0"/>
              <a:t>of Fossil </a:t>
            </a:r>
            <a:r>
              <a:rPr lang="en-US" sz="3200" dirty="0" smtClean="0"/>
              <a:t>Energy (FE) Mission </a:t>
            </a:r>
            <a:r>
              <a:rPr lang="en-US" sz="3200" dirty="0"/>
              <a:t>and </a:t>
            </a:r>
            <a:r>
              <a:rPr lang="en-US" sz="3200" dirty="0" smtClean="0"/>
              <a:t>Goals</a:t>
            </a:r>
            <a:endParaRPr lang="en-US" sz="3200" dirty="0"/>
          </a:p>
        </p:txBody>
      </p:sp>
      <p:sp>
        <p:nvSpPr>
          <p:cNvPr id="7" name="Rectangle 6"/>
          <p:cNvSpPr/>
          <p:nvPr/>
        </p:nvSpPr>
        <p:spPr>
          <a:xfrm>
            <a:off x="1660312" y="1408885"/>
            <a:ext cx="8645480" cy="1077218"/>
          </a:xfrm>
          <a:prstGeom prst="rect">
            <a:avLst/>
          </a:prstGeom>
        </p:spPr>
        <p:txBody>
          <a:bodyPr wrap="square">
            <a:spAutoFit/>
          </a:bodyPr>
          <a:lstStyle/>
          <a:p>
            <a:pPr algn="ctr"/>
            <a:r>
              <a:rPr lang="en-US" sz="1600" dirty="0">
                <a:solidFill>
                  <a:srgbClr val="002060"/>
                </a:solidFill>
              </a:rPr>
              <a:t>Discover and develop advanced fossil energy technologies to ensure American energy dominance, create American jobs, support a resilient infrastructure, maintain environmental stewardship, and enhance America’s economy.  Ensure America’s access to and use of safe, secure, reliable, and affordable fossil energy resources and strategic reserves.</a:t>
            </a:r>
          </a:p>
        </p:txBody>
      </p:sp>
      <p:sp>
        <p:nvSpPr>
          <p:cNvPr id="8" name="TextBox 7"/>
          <p:cNvSpPr txBox="1"/>
          <p:nvPr/>
        </p:nvSpPr>
        <p:spPr>
          <a:xfrm>
            <a:off x="1660312" y="862121"/>
            <a:ext cx="8645480" cy="36933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b="1" dirty="0"/>
              <a:t>MISSION</a:t>
            </a:r>
          </a:p>
        </p:txBody>
      </p:sp>
      <p:graphicFrame>
        <p:nvGraphicFramePr>
          <p:cNvPr id="12" name="Diagram 11"/>
          <p:cNvGraphicFramePr/>
          <p:nvPr>
            <p:extLst/>
          </p:nvPr>
        </p:nvGraphicFramePr>
        <p:xfrm>
          <a:off x="1715852" y="2852082"/>
          <a:ext cx="8515082" cy="31262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p:cNvSpPr txBox="1"/>
          <p:nvPr/>
        </p:nvSpPr>
        <p:spPr>
          <a:xfrm>
            <a:off x="1628115" y="2852082"/>
            <a:ext cx="8664798" cy="36933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defPPr>
              <a:defRPr lang="en-US"/>
            </a:defPPr>
            <a:lvl1pPr algn="ctr">
              <a:defRPr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t>STRATEGIC GOALS</a:t>
            </a:r>
          </a:p>
        </p:txBody>
      </p:sp>
    </p:spTree>
    <p:extLst>
      <p:ext uri="{BB962C8B-B14F-4D97-AF65-F5344CB8AC3E}">
        <p14:creationId xmlns:p14="http://schemas.microsoft.com/office/powerpoint/2010/main" val="30027709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a:spLocks noGrp="1"/>
          </p:cNvSpPr>
          <p:nvPr>
            <p:ph type="title"/>
          </p:nvPr>
        </p:nvSpPr>
        <p:spPr>
          <a:xfrm>
            <a:off x="45983" y="36902"/>
            <a:ext cx="9550400" cy="762000"/>
          </a:xfrm>
        </p:spPr>
        <p:txBody>
          <a:bodyPr>
            <a:normAutofit/>
          </a:bodyPr>
          <a:lstStyle/>
          <a:p>
            <a:pPr algn="l"/>
            <a:r>
              <a:rPr lang="en-US" sz="3200" b="0" dirty="0" smtClean="0">
                <a:solidFill>
                  <a:srgbClr val="FFFFFF"/>
                </a:solidFill>
                <a:latin typeface="+mn-lt"/>
              </a:rPr>
              <a:t>DOE Path </a:t>
            </a:r>
            <a:r>
              <a:rPr lang="en-US" sz="3200" b="0" dirty="0">
                <a:solidFill>
                  <a:srgbClr val="FFFFFF"/>
                </a:solidFill>
                <a:latin typeface="+mn-lt"/>
              </a:rPr>
              <a:t>Forward</a:t>
            </a:r>
          </a:p>
        </p:txBody>
      </p:sp>
      <p:sp>
        <p:nvSpPr>
          <p:cNvPr id="9" name="Slide Number Placeholder 8"/>
          <p:cNvSpPr>
            <a:spLocks noGrp="1"/>
          </p:cNvSpPr>
          <p:nvPr>
            <p:ph type="sldNum" sz="quarter" idx="16"/>
          </p:nvPr>
        </p:nvSpPr>
        <p:spPr/>
        <p:txBody>
          <a:bodyPr/>
          <a:lstStyle/>
          <a:p>
            <a:fld id="{5977AC20-7C94-7048-A7AF-6D50AE822B28}" type="slidenum">
              <a:rPr lang="en-US" smtClean="0"/>
              <a:t>30</a:t>
            </a:fld>
            <a:endParaRPr lang="en-US"/>
          </a:p>
        </p:txBody>
      </p:sp>
      <p:sp>
        <p:nvSpPr>
          <p:cNvPr id="18" name="TextBox 17"/>
          <p:cNvSpPr txBox="1"/>
          <p:nvPr/>
        </p:nvSpPr>
        <p:spPr>
          <a:xfrm>
            <a:off x="2944630" y="982079"/>
            <a:ext cx="7863577" cy="5847755"/>
          </a:xfrm>
          <a:prstGeom prst="rect">
            <a:avLst/>
          </a:prstGeom>
          <a:noFill/>
        </p:spPr>
        <p:txBody>
          <a:bodyPr wrap="square" rtlCol="0">
            <a:spAutoFit/>
          </a:bodyPr>
          <a:lstStyle/>
          <a:p>
            <a:pPr lvl="0"/>
            <a:r>
              <a:rPr lang="en-US" sz="2200" b="1" dirty="0">
                <a:solidFill>
                  <a:srgbClr val="002060"/>
                </a:solidFill>
              </a:rPr>
              <a:t>Facilitate the establishment of an Appalachian petrochemicals industry that:</a:t>
            </a:r>
          </a:p>
          <a:p>
            <a:pPr marL="285750" indent="-285750">
              <a:buFont typeface="Arial" panose="020B0604020202020204" pitchFamily="34" charset="0"/>
              <a:buChar char="•"/>
            </a:pPr>
            <a:r>
              <a:rPr lang="en-US" sz="2200" dirty="0" smtClean="0">
                <a:solidFill>
                  <a:srgbClr val="002060"/>
                </a:solidFill>
              </a:rPr>
              <a:t>Enhances </a:t>
            </a:r>
            <a:r>
              <a:rPr lang="en-US" sz="2200" dirty="0">
                <a:solidFill>
                  <a:srgbClr val="002060"/>
                </a:solidFill>
              </a:rPr>
              <a:t>U.S. energy and manufacturing security</a:t>
            </a:r>
          </a:p>
          <a:p>
            <a:pPr marL="285750" indent="-285750">
              <a:buFont typeface="Arial" panose="020B0604020202020204" pitchFamily="34" charset="0"/>
              <a:buChar char="•"/>
            </a:pPr>
            <a:endParaRPr lang="en-US" sz="2200" dirty="0" smtClean="0">
              <a:solidFill>
                <a:srgbClr val="002060"/>
              </a:solidFill>
            </a:endParaRPr>
          </a:p>
          <a:p>
            <a:pPr marL="285750" indent="-285750">
              <a:buFont typeface="Arial" panose="020B0604020202020204" pitchFamily="34" charset="0"/>
              <a:buChar char="•"/>
            </a:pPr>
            <a:r>
              <a:rPr lang="en-US" sz="2200" dirty="0" smtClean="0">
                <a:solidFill>
                  <a:srgbClr val="002060"/>
                </a:solidFill>
              </a:rPr>
              <a:t>Creates </a:t>
            </a:r>
            <a:r>
              <a:rPr lang="en-US" sz="2200" dirty="0">
                <a:solidFill>
                  <a:srgbClr val="002060"/>
                </a:solidFill>
              </a:rPr>
              <a:t>substantial economic benefit</a:t>
            </a:r>
          </a:p>
          <a:p>
            <a:pPr marL="285750" indent="-285750">
              <a:buFont typeface="Arial" panose="020B0604020202020204" pitchFamily="34" charset="0"/>
              <a:buChar char="•"/>
            </a:pPr>
            <a:endParaRPr lang="en-US" sz="2200" dirty="0">
              <a:solidFill>
                <a:srgbClr val="002060"/>
              </a:solidFill>
            </a:endParaRPr>
          </a:p>
          <a:p>
            <a:pPr lvl="0"/>
            <a:r>
              <a:rPr lang="en-US" sz="2200" b="1" dirty="0">
                <a:solidFill>
                  <a:srgbClr val="002060"/>
                </a:solidFill>
              </a:rPr>
              <a:t>Align the economic </a:t>
            </a:r>
            <a:r>
              <a:rPr lang="en-US" sz="2200" b="1" dirty="0" smtClean="0">
                <a:solidFill>
                  <a:srgbClr val="002060"/>
                </a:solidFill>
              </a:rPr>
              <a:t>resources </a:t>
            </a:r>
            <a:r>
              <a:rPr lang="en-US" sz="2200" b="1" dirty="0">
                <a:solidFill>
                  <a:srgbClr val="002060"/>
                </a:solidFill>
              </a:rPr>
              <a:t>of federal agencies </a:t>
            </a:r>
            <a:r>
              <a:rPr lang="en-US" sz="2200" b="1" dirty="0" smtClean="0">
                <a:solidFill>
                  <a:srgbClr val="002060"/>
                </a:solidFill>
              </a:rPr>
              <a:t>with </a:t>
            </a:r>
            <a:r>
              <a:rPr lang="en-US" sz="2200" b="1" dirty="0">
                <a:solidFill>
                  <a:srgbClr val="002060"/>
                </a:solidFill>
              </a:rPr>
              <a:t>stakeholders to catalyze private sector investment </a:t>
            </a:r>
          </a:p>
          <a:p>
            <a:pPr marL="285750" indent="-285750">
              <a:buFont typeface="Arial" panose="020B0604020202020204" pitchFamily="34" charset="0"/>
              <a:buChar char="•"/>
            </a:pPr>
            <a:r>
              <a:rPr lang="en-US" sz="2200" dirty="0" smtClean="0">
                <a:solidFill>
                  <a:srgbClr val="002060"/>
                </a:solidFill>
              </a:rPr>
              <a:t>Communicate </a:t>
            </a:r>
            <a:r>
              <a:rPr lang="en-US" sz="2200" dirty="0">
                <a:solidFill>
                  <a:srgbClr val="002060"/>
                </a:solidFill>
              </a:rPr>
              <a:t>the market opportunity and its benefits</a:t>
            </a:r>
          </a:p>
          <a:p>
            <a:pPr marL="285750" indent="-285750">
              <a:buFont typeface="Arial" panose="020B0604020202020204" pitchFamily="34" charset="0"/>
              <a:buChar char="•"/>
            </a:pPr>
            <a:endParaRPr lang="en-US" sz="2200" dirty="0" smtClean="0">
              <a:solidFill>
                <a:srgbClr val="002060"/>
              </a:solidFill>
            </a:endParaRPr>
          </a:p>
          <a:p>
            <a:pPr marL="285750" indent="-285750">
              <a:buFont typeface="Arial" panose="020B0604020202020204" pitchFamily="34" charset="0"/>
              <a:buChar char="•"/>
            </a:pPr>
            <a:r>
              <a:rPr lang="en-US" sz="2200" dirty="0" smtClean="0">
                <a:solidFill>
                  <a:srgbClr val="002060"/>
                </a:solidFill>
              </a:rPr>
              <a:t>Invest </a:t>
            </a:r>
            <a:r>
              <a:rPr lang="en-US" sz="2200" dirty="0">
                <a:solidFill>
                  <a:srgbClr val="002060"/>
                </a:solidFill>
              </a:rPr>
              <a:t>in supporting public infrastructure</a:t>
            </a:r>
          </a:p>
          <a:p>
            <a:pPr marL="285750" indent="-285750">
              <a:buFont typeface="Arial" panose="020B0604020202020204" pitchFamily="34" charset="0"/>
              <a:buChar char="•"/>
            </a:pPr>
            <a:endParaRPr lang="en-US" sz="2200" dirty="0" smtClean="0">
              <a:solidFill>
                <a:srgbClr val="002060"/>
              </a:solidFill>
            </a:endParaRPr>
          </a:p>
          <a:p>
            <a:pPr marL="285750" indent="-285750">
              <a:buFont typeface="Arial" panose="020B0604020202020204" pitchFamily="34" charset="0"/>
              <a:buChar char="•"/>
            </a:pPr>
            <a:r>
              <a:rPr lang="en-US" sz="2200" dirty="0" smtClean="0">
                <a:solidFill>
                  <a:srgbClr val="002060"/>
                </a:solidFill>
              </a:rPr>
              <a:t>Support </a:t>
            </a:r>
            <a:r>
              <a:rPr lang="en-US" sz="2200" dirty="0">
                <a:solidFill>
                  <a:srgbClr val="002060"/>
                </a:solidFill>
              </a:rPr>
              <a:t>energy infrastructure-related workforce development</a:t>
            </a:r>
          </a:p>
          <a:p>
            <a:pPr marL="285750" indent="-285750">
              <a:buFont typeface="Arial" panose="020B0604020202020204" pitchFamily="34" charset="0"/>
              <a:buChar char="•"/>
            </a:pPr>
            <a:endParaRPr lang="en-US" sz="2200" dirty="0" smtClean="0">
              <a:solidFill>
                <a:srgbClr val="002060"/>
              </a:solidFill>
            </a:endParaRPr>
          </a:p>
          <a:p>
            <a:pPr marL="285750" indent="-285750">
              <a:buFont typeface="Arial" panose="020B0604020202020204" pitchFamily="34" charset="0"/>
              <a:buChar char="•"/>
            </a:pPr>
            <a:r>
              <a:rPr lang="en-US" sz="2200" dirty="0" smtClean="0">
                <a:solidFill>
                  <a:srgbClr val="002060"/>
                </a:solidFill>
              </a:rPr>
              <a:t>Facilitate </a:t>
            </a:r>
            <a:r>
              <a:rPr lang="en-US" sz="2200" dirty="0">
                <a:solidFill>
                  <a:srgbClr val="002060"/>
                </a:solidFill>
              </a:rPr>
              <a:t>the investment of private capital</a:t>
            </a:r>
          </a:p>
          <a:p>
            <a:pPr fontAlgn="base"/>
            <a:endParaRPr lang="en-US" sz="2200" dirty="0">
              <a:solidFill>
                <a:srgbClr val="002060"/>
              </a:solidFill>
              <a:cs typeface="Arial" pitchFamily="34" charset="0"/>
            </a:endParaRPr>
          </a:p>
          <a:p>
            <a:pPr marL="342900" indent="-342900" fontAlgn="base">
              <a:buFont typeface="+mj-lt"/>
              <a:buAutoNum type="arabicPeriod"/>
            </a:pPr>
            <a:endParaRPr lang="en-US" sz="2200" dirty="0">
              <a:solidFill>
                <a:srgbClr val="002060"/>
              </a:solidFill>
            </a:endParaRPr>
          </a:p>
        </p:txBody>
      </p:sp>
      <p:pic>
        <p:nvPicPr>
          <p:cNvPr id="2" name="Picture 1"/>
          <p:cNvPicPr>
            <a:picLocks noChangeAspect="1"/>
          </p:cNvPicPr>
          <p:nvPr/>
        </p:nvPicPr>
        <p:blipFill rotWithShape="1">
          <a:blip r:embed="rId3" cstate="print">
            <a:lum bright="10000"/>
            <a:extLst>
              <a:ext uri="{28A0092B-C50C-407E-A947-70E740481C1C}">
                <a14:useLocalDpi xmlns:a14="http://schemas.microsoft.com/office/drawing/2010/main" val="0"/>
              </a:ext>
            </a:extLst>
          </a:blip>
          <a:srcRect l="10713" t="239" r="1342"/>
          <a:stretch/>
        </p:blipFill>
        <p:spPr>
          <a:xfrm rot="5400000">
            <a:off x="689913" y="4468074"/>
            <a:ext cx="1223674" cy="1953260"/>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120" y="995516"/>
            <a:ext cx="1874520" cy="1242888"/>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5120" y="2444398"/>
            <a:ext cx="1874520" cy="2182477"/>
          </a:xfrm>
          <a:prstGeom prst="rect">
            <a:avLst/>
          </a:prstGeom>
        </p:spPr>
      </p:pic>
    </p:spTree>
    <p:extLst>
      <p:ext uri="{BB962C8B-B14F-4D97-AF65-F5344CB8AC3E}">
        <p14:creationId xmlns:p14="http://schemas.microsoft.com/office/powerpoint/2010/main" val="234127283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normAutofit/>
          </a:bodyPr>
          <a:lstStyle/>
          <a:p>
            <a:pPr algn="ctr"/>
            <a:endParaRPr lang="en-US" sz="6000" i="1" dirty="0" smtClean="0"/>
          </a:p>
          <a:p>
            <a:pPr algn="ctr"/>
            <a:endParaRPr lang="en-US" sz="6000" i="1" dirty="0" smtClean="0"/>
          </a:p>
          <a:p>
            <a:pPr algn="ctr"/>
            <a:r>
              <a:rPr lang="en-US" sz="6000" i="1" dirty="0" smtClean="0"/>
              <a:t>Questions?</a:t>
            </a:r>
          </a:p>
          <a:p>
            <a:pPr algn="ctr"/>
            <a:endParaRPr lang="en-US" sz="6000" i="1" dirty="0"/>
          </a:p>
          <a:p>
            <a:pPr algn="ctr"/>
            <a:r>
              <a:rPr lang="en-US" sz="2800" i="1" dirty="0" smtClean="0"/>
              <a:t>Contact:  </a:t>
            </a:r>
            <a:r>
              <a:rPr lang="en-US" sz="2800" i="1" dirty="0" smtClean="0">
                <a:hlinkClick r:id="rId3"/>
              </a:rPr>
              <a:t>Charles.Zelek@hq.doe.gov</a:t>
            </a:r>
            <a:endParaRPr lang="en-US" sz="2800" i="1" dirty="0" smtClean="0"/>
          </a:p>
          <a:p>
            <a:pPr algn="ctr"/>
            <a:endParaRPr lang="en-US" sz="2800" i="1" dirty="0" smtClean="0"/>
          </a:p>
          <a:p>
            <a:pPr algn="ctr"/>
            <a:endParaRPr lang="en-US" sz="2800" i="1" dirty="0"/>
          </a:p>
          <a:p>
            <a:pPr algn="ctr"/>
            <a:endParaRPr lang="en-US" sz="2800" i="1" dirty="0"/>
          </a:p>
        </p:txBody>
      </p:sp>
    </p:spTree>
    <p:extLst>
      <p:ext uri="{BB962C8B-B14F-4D97-AF65-F5344CB8AC3E}">
        <p14:creationId xmlns:p14="http://schemas.microsoft.com/office/powerpoint/2010/main" val="4047002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6"/>
          </p:nvPr>
        </p:nvSpPr>
        <p:spPr/>
        <p:txBody>
          <a:bodyPr/>
          <a:lstStyle/>
          <a:p>
            <a:pPr>
              <a:defRPr/>
            </a:pPr>
            <a:fld id="{1131EA82-0226-494D-BCD0-CAC795CE0BBC}" type="slidenum">
              <a:rPr lang="en-US" smtClean="0"/>
              <a:pPr>
                <a:defRPr/>
              </a:pPr>
              <a:t>4</a:t>
            </a:fld>
            <a:endParaRPr lang="en-US" dirty="0"/>
          </a:p>
        </p:txBody>
      </p:sp>
      <p:sp>
        <p:nvSpPr>
          <p:cNvPr id="6" name="Title 1"/>
          <p:cNvSpPr txBox="1">
            <a:spLocks/>
          </p:cNvSpPr>
          <p:nvPr/>
        </p:nvSpPr>
        <p:spPr bwMode="auto">
          <a:xfrm>
            <a:off x="60198" y="-16174"/>
            <a:ext cx="11984165"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Bef>
                <a:spcPct val="0"/>
              </a:spcBef>
              <a:spcAft>
                <a:spcPct val="0"/>
              </a:spcAft>
              <a:defRPr/>
            </a:pPr>
            <a:r>
              <a:rPr lang="en-US" sz="2800" b="1" dirty="0" smtClean="0">
                <a:solidFill>
                  <a:srgbClr val="FFFFFF"/>
                </a:solidFill>
                <a:latin typeface="Calibri Light" panose="020F0302020204030204" pitchFamily="34" charset="0"/>
              </a:rPr>
              <a:t>The National Energy Technology Laboratory (NETL) is FE’s National Laboratory</a:t>
            </a:r>
            <a:endParaRPr lang="en-US" sz="2800" b="1" cap="all" dirty="0">
              <a:solidFill>
                <a:schemeClr val="bg1"/>
              </a:solidFill>
              <a:latin typeface="Calibri Light" panose="020F0302020204030204" pitchFamily="34" charset="0"/>
              <a:ea typeface="+mj-ea"/>
              <a:cs typeface="Arial" pitchFamily="34" charset="0"/>
            </a:endParaRPr>
          </a:p>
        </p:txBody>
      </p:sp>
      <p:sp>
        <p:nvSpPr>
          <p:cNvPr id="22" name="Title 5">
            <a:extLst>
              <a:ext uri="{FF2B5EF4-FFF2-40B4-BE49-F238E27FC236}">
                <a16:creationId xmlns:a16="http://schemas.microsoft.com/office/drawing/2014/main" xmlns="" id="{081479F5-50C1-4FE3-BD0F-996FB8D9A2C8}"/>
              </a:ext>
            </a:extLst>
          </p:cNvPr>
          <p:cNvSpPr txBox="1">
            <a:spLocks/>
          </p:cNvSpPr>
          <p:nvPr/>
        </p:nvSpPr>
        <p:spPr>
          <a:xfrm>
            <a:off x="1669463" y="2042904"/>
            <a:ext cx="1845942" cy="450735"/>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4000" b="1" kern="1200">
                <a:solidFill>
                  <a:srgbClr val="373838"/>
                </a:solidFill>
                <a:latin typeface="+mn-lt"/>
                <a:ea typeface="+mj-ea"/>
                <a:cs typeface="+mj-cs"/>
              </a:defRPr>
            </a:lvl1pPr>
          </a:lstStyle>
          <a:p>
            <a:r>
              <a:rPr lang="en-US" sz="3375" dirty="0">
                <a:solidFill>
                  <a:schemeClr val="bg1"/>
                </a:solidFill>
                <a:latin typeface="Century Gothic" panose="020B0502020202020204" pitchFamily="34" charset="0"/>
              </a:rPr>
              <a:t>Mission</a:t>
            </a:r>
          </a:p>
        </p:txBody>
      </p:sp>
      <p:pic>
        <p:nvPicPr>
          <p:cNvPr id="60" name="Picture 59"/>
          <p:cNvPicPr>
            <a:picLocks noChangeAspect="1"/>
          </p:cNvPicPr>
          <p:nvPr/>
        </p:nvPicPr>
        <p:blipFill>
          <a:blip r:embed="rId3"/>
          <a:stretch>
            <a:fillRect/>
          </a:stretch>
        </p:blipFill>
        <p:spPr>
          <a:xfrm>
            <a:off x="3123440" y="1886541"/>
            <a:ext cx="5889605" cy="3360174"/>
          </a:xfrm>
          <a:prstGeom prst="rect">
            <a:avLst/>
          </a:prstGeom>
        </p:spPr>
      </p:pic>
      <p:pic>
        <p:nvPicPr>
          <p:cNvPr id="61" name="Picture 60"/>
          <p:cNvPicPr>
            <a:picLocks noChangeAspect="1"/>
          </p:cNvPicPr>
          <p:nvPr/>
        </p:nvPicPr>
        <p:blipFill>
          <a:blip r:embed="rId3"/>
          <a:stretch>
            <a:fillRect/>
          </a:stretch>
        </p:blipFill>
        <p:spPr>
          <a:xfrm>
            <a:off x="3123440" y="1886541"/>
            <a:ext cx="5889605" cy="3360174"/>
          </a:xfrm>
          <a:prstGeom prst="rect">
            <a:avLst/>
          </a:prstGeom>
        </p:spPr>
      </p:pic>
      <p:cxnSp>
        <p:nvCxnSpPr>
          <p:cNvPr id="62" name="Straight Arrow Connector 61"/>
          <p:cNvCxnSpPr>
            <a:cxnSpLocks/>
          </p:cNvCxnSpPr>
          <p:nvPr/>
        </p:nvCxnSpPr>
        <p:spPr bwMode="auto">
          <a:xfrm>
            <a:off x="6935155" y="1866855"/>
            <a:ext cx="1185086" cy="1132631"/>
          </a:xfrm>
          <a:prstGeom prst="straightConnector1">
            <a:avLst/>
          </a:prstGeom>
          <a:ln w="19050">
            <a:solidFill>
              <a:schemeClr val="accent6"/>
            </a:solidFill>
            <a:headEnd type="none" w="med" len="med"/>
            <a:tailEnd type="none"/>
          </a:ln>
        </p:spPr>
        <p:style>
          <a:lnRef idx="2">
            <a:schemeClr val="accent2"/>
          </a:lnRef>
          <a:fillRef idx="0">
            <a:schemeClr val="accent2"/>
          </a:fillRef>
          <a:effectRef idx="1">
            <a:schemeClr val="accent2"/>
          </a:effectRef>
          <a:fontRef idx="minor">
            <a:schemeClr val="tx1"/>
          </a:fontRef>
        </p:style>
      </p:cxnSp>
      <p:cxnSp>
        <p:nvCxnSpPr>
          <p:cNvPr id="63" name="Straight Arrow Connector 62"/>
          <p:cNvCxnSpPr>
            <a:cxnSpLocks/>
          </p:cNvCxnSpPr>
          <p:nvPr/>
        </p:nvCxnSpPr>
        <p:spPr bwMode="auto">
          <a:xfrm>
            <a:off x="6935155" y="1866854"/>
            <a:ext cx="1137938" cy="1270712"/>
          </a:xfrm>
          <a:prstGeom prst="straightConnector1">
            <a:avLst/>
          </a:prstGeom>
          <a:ln w="19050">
            <a:solidFill>
              <a:schemeClr val="accent6"/>
            </a:solidFill>
            <a:headEnd type="none" w="med" len="med"/>
            <a:tailEnd type="none"/>
          </a:ln>
        </p:spPr>
        <p:style>
          <a:lnRef idx="2">
            <a:schemeClr val="accent2"/>
          </a:lnRef>
          <a:fillRef idx="0">
            <a:schemeClr val="accent2"/>
          </a:fillRef>
          <a:effectRef idx="1">
            <a:schemeClr val="accent2"/>
          </a:effectRef>
          <a:fontRef idx="minor">
            <a:schemeClr val="tx1"/>
          </a:fontRef>
        </p:style>
      </p:cxnSp>
      <p:cxnSp>
        <p:nvCxnSpPr>
          <p:cNvPr id="64" name="Straight Arrow Connector 63"/>
          <p:cNvCxnSpPr>
            <a:endCxn id="83" idx="0"/>
          </p:cNvCxnSpPr>
          <p:nvPr/>
        </p:nvCxnSpPr>
        <p:spPr bwMode="auto">
          <a:xfrm flipH="1">
            <a:off x="6736372" y="1862143"/>
            <a:ext cx="198596" cy="2517625"/>
          </a:xfrm>
          <a:prstGeom prst="straightConnector1">
            <a:avLst/>
          </a:prstGeom>
          <a:ln w="19050">
            <a:solidFill>
              <a:schemeClr val="accent6"/>
            </a:solidFill>
            <a:headEnd type="none" w="med" len="med"/>
            <a:tailEnd type="none"/>
          </a:ln>
        </p:spPr>
        <p:style>
          <a:lnRef idx="2">
            <a:schemeClr val="accent2"/>
          </a:lnRef>
          <a:fillRef idx="0">
            <a:schemeClr val="accent2"/>
          </a:fillRef>
          <a:effectRef idx="1">
            <a:schemeClr val="accent2"/>
          </a:effectRef>
          <a:fontRef idx="minor">
            <a:schemeClr val="tx1"/>
          </a:fontRef>
        </p:style>
      </p:cxnSp>
      <p:cxnSp>
        <p:nvCxnSpPr>
          <p:cNvPr id="65" name="Straight Arrow Connector 64"/>
          <p:cNvCxnSpPr>
            <a:endCxn id="84" idx="0"/>
          </p:cNvCxnSpPr>
          <p:nvPr/>
        </p:nvCxnSpPr>
        <p:spPr bwMode="auto">
          <a:xfrm flipH="1">
            <a:off x="4506752" y="1862142"/>
            <a:ext cx="2428217" cy="2903750"/>
          </a:xfrm>
          <a:prstGeom prst="straightConnector1">
            <a:avLst/>
          </a:prstGeom>
          <a:ln w="19050">
            <a:solidFill>
              <a:schemeClr val="accent6"/>
            </a:solidFill>
            <a:headEnd type="none" w="med" len="med"/>
            <a:tailEnd type="none"/>
          </a:ln>
        </p:spPr>
        <p:style>
          <a:lnRef idx="2">
            <a:schemeClr val="accent2"/>
          </a:lnRef>
          <a:fillRef idx="0">
            <a:schemeClr val="accent2"/>
          </a:fillRef>
          <a:effectRef idx="1">
            <a:schemeClr val="accent2"/>
          </a:effectRef>
          <a:fontRef idx="minor">
            <a:schemeClr val="tx1"/>
          </a:fontRef>
        </p:style>
      </p:cxnSp>
      <p:cxnSp>
        <p:nvCxnSpPr>
          <p:cNvPr id="66" name="Straight Arrow Connector 65"/>
          <p:cNvCxnSpPr>
            <a:cxnSpLocks/>
            <a:endCxn id="82" idx="3"/>
          </p:cNvCxnSpPr>
          <p:nvPr/>
        </p:nvCxnSpPr>
        <p:spPr bwMode="auto">
          <a:xfrm flipH="1">
            <a:off x="4394013" y="1866855"/>
            <a:ext cx="2541142" cy="533474"/>
          </a:xfrm>
          <a:prstGeom prst="straightConnector1">
            <a:avLst/>
          </a:prstGeom>
          <a:ln w="19050">
            <a:solidFill>
              <a:schemeClr val="accent6"/>
            </a:solidFill>
            <a:headEnd type="none" w="med" len="med"/>
            <a:tailEnd type="none"/>
          </a:ln>
        </p:spPr>
        <p:style>
          <a:lnRef idx="2">
            <a:schemeClr val="accent2"/>
          </a:lnRef>
          <a:fillRef idx="0">
            <a:schemeClr val="accent2"/>
          </a:fillRef>
          <a:effectRef idx="1">
            <a:schemeClr val="accent2"/>
          </a:effectRef>
          <a:fontRef idx="minor">
            <a:schemeClr val="tx1"/>
          </a:fontRef>
        </p:style>
      </p:cxnSp>
      <p:sp>
        <p:nvSpPr>
          <p:cNvPr id="67" name="Flowchart: Connector 66"/>
          <p:cNvSpPr/>
          <p:nvPr/>
        </p:nvSpPr>
        <p:spPr>
          <a:xfrm>
            <a:off x="4649221" y="2263586"/>
            <a:ext cx="82875" cy="82875"/>
          </a:xfrm>
          <a:prstGeom prst="flowChartConnector">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Century Gothic" panose="020B0502020202020204" pitchFamily="34" charset="0"/>
            </a:endParaRPr>
          </a:p>
        </p:txBody>
      </p:sp>
      <p:sp>
        <p:nvSpPr>
          <p:cNvPr id="68" name="Flowchart: Connector 67"/>
          <p:cNvSpPr/>
          <p:nvPr/>
        </p:nvSpPr>
        <p:spPr>
          <a:xfrm>
            <a:off x="4165113" y="3195174"/>
            <a:ext cx="82875" cy="82875"/>
          </a:xfrm>
          <a:prstGeom prst="flowChartConnector">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Century Gothic" panose="020B0502020202020204" pitchFamily="34" charset="0"/>
            </a:endParaRPr>
          </a:p>
        </p:txBody>
      </p:sp>
      <p:sp>
        <p:nvSpPr>
          <p:cNvPr id="69" name="Flowchart: Connector 68"/>
          <p:cNvSpPr/>
          <p:nvPr/>
        </p:nvSpPr>
        <p:spPr>
          <a:xfrm>
            <a:off x="4124622" y="3276142"/>
            <a:ext cx="82875" cy="82875"/>
          </a:xfrm>
          <a:prstGeom prst="flowChartConnector">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Century Gothic" panose="020B0502020202020204" pitchFamily="34" charset="0"/>
            </a:endParaRPr>
          </a:p>
        </p:txBody>
      </p:sp>
      <p:sp>
        <p:nvSpPr>
          <p:cNvPr id="70" name="Flowchart: Connector 69"/>
          <p:cNvSpPr/>
          <p:nvPr/>
        </p:nvSpPr>
        <p:spPr>
          <a:xfrm>
            <a:off x="6852093" y="2954826"/>
            <a:ext cx="82875" cy="82875"/>
          </a:xfrm>
          <a:prstGeom prst="flowChartConnector">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Century Gothic" panose="020B0502020202020204" pitchFamily="34" charset="0"/>
            </a:endParaRPr>
          </a:p>
        </p:txBody>
      </p:sp>
      <p:sp>
        <p:nvSpPr>
          <p:cNvPr id="71" name="Flowchart: Connector 70"/>
          <p:cNvSpPr/>
          <p:nvPr/>
        </p:nvSpPr>
        <p:spPr>
          <a:xfrm>
            <a:off x="7271476" y="2903406"/>
            <a:ext cx="82875" cy="82875"/>
          </a:xfrm>
          <a:prstGeom prst="flowChartConnector">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Century Gothic" panose="020B0502020202020204" pitchFamily="34" charset="0"/>
            </a:endParaRPr>
          </a:p>
        </p:txBody>
      </p:sp>
      <p:sp>
        <p:nvSpPr>
          <p:cNvPr id="72" name="Flowchart: Connector 71"/>
          <p:cNvSpPr/>
          <p:nvPr/>
        </p:nvSpPr>
        <p:spPr>
          <a:xfrm>
            <a:off x="7333112" y="2951988"/>
            <a:ext cx="82875" cy="82875"/>
          </a:xfrm>
          <a:prstGeom prst="flowChartConnector">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Century Gothic" panose="020B0502020202020204" pitchFamily="34" charset="0"/>
            </a:endParaRPr>
          </a:p>
        </p:txBody>
      </p:sp>
      <p:sp>
        <p:nvSpPr>
          <p:cNvPr id="73" name="Flowchart: Connector 72"/>
          <p:cNvSpPr/>
          <p:nvPr/>
        </p:nvSpPr>
        <p:spPr>
          <a:xfrm>
            <a:off x="8621289" y="2732287"/>
            <a:ext cx="82875" cy="82875"/>
          </a:xfrm>
          <a:prstGeom prst="flowChartConnector">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Century Gothic" panose="020B0502020202020204" pitchFamily="34" charset="0"/>
            </a:endParaRPr>
          </a:p>
        </p:txBody>
      </p:sp>
      <p:sp>
        <p:nvSpPr>
          <p:cNvPr id="74" name="Flowchart: Connector 73"/>
          <p:cNvSpPr/>
          <p:nvPr/>
        </p:nvSpPr>
        <p:spPr>
          <a:xfrm>
            <a:off x="8547882" y="2816322"/>
            <a:ext cx="82875" cy="82875"/>
          </a:xfrm>
          <a:prstGeom prst="flowChartConnector">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Century Gothic" panose="020B0502020202020204" pitchFamily="34" charset="0"/>
            </a:endParaRPr>
          </a:p>
        </p:txBody>
      </p:sp>
      <p:sp>
        <p:nvSpPr>
          <p:cNvPr id="75" name="Flowchart: Connector 74"/>
          <p:cNvSpPr/>
          <p:nvPr/>
        </p:nvSpPr>
        <p:spPr>
          <a:xfrm>
            <a:off x="8465007" y="3240914"/>
            <a:ext cx="82875" cy="82875"/>
          </a:xfrm>
          <a:prstGeom prst="flowChartConnector">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Century Gothic" panose="020B0502020202020204" pitchFamily="34" charset="0"/>
            </a:endParaRPr>
          </a:p>
        </p:txBody>
      </p:sp>
      <p:sp>
        <p:nvSpPr>
          <p:cNvPr id="76" name="Flowchart: Connector 75"/>
          <p:cNvSpPr/>
          <p:nvPr/>
        </p:nvSpPr>
        <p:spPr>
          <a:xfrm>
            <a:off x="7762791" y="3546153"/>
            <a:ext cx="82875" cy="82875"/>
          </a:xfrm>
          <a:prstGeom prst="flowChartConnector">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Century Gothic" panose="020B0502020202020204" pitchFamily="34" charset="0"/>
            </a:endParaRPr>
          </a:p>
        </p:txBody>
      </p:sp>
      <p:sp>
        <p:nvSpPr>
          <p:cNvPr id="77" name="Flowchart: Connector 76"/>
          <p:cNvSpPr/>
          <p:nvPr/>
        </p:nvSpPr>
        <p:spPr>
          <a:xfrm>
            <a:off x="4236747" y="3313295"/>
            <a:ext cx="82875" cy="8287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Century Gothic" panose="020B0502020202020204" pitchFamily="34" charset="0"/>
            </a:endParaRPr>
          </a:p>
        </p:txBody>
      </p:sp>
      <p:sp>
        <p:nvSpPr>
          <p:cNvPr id="78" name="Flowchart: Connector 77"/>
          <p:cNvSpPr/>
          <p:nvPr/>
        </p:nvSpPr>
        <p:spPr>
          <a:xfrm>
            <a:off x="4203402" y="3265660"/>
            <a:ext cx="82875" cy="8287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Century Gothic" panose="020B0502020202020204" pitchFamily="34" charset="0"/>
            </a:endParaRPr>
          </a:p>
        </p:txBody>
      </p:sp>
      <p:sp>
        <p:nvSpPr>
          <p:cNvPr id="79" name="Flowchart: Connector 78"/>
          <p:cNvSpPr/>
          <p:nvPr/>
        </p:nvSpPr>
        <p:spPr>
          <a:xfrm>
            <a:off x="5488054" y="3694484"/>
            <a:ext cx="82875" cy="8287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Century Gothic" panose="020B0502020202020204" pitchFamily="34" charset="0"/>
            </a:endParaRPr>
          </a:p>
        </p:txBody>
      </p:sp>
      <p:sp>
        <p:nvSpPr>
          <p:cNvPr id="80" name="Flowchart: Connector 79"/>
          <p:cNvSpPr/>
          <p:nvPr/>
        </p:nvSpPr>
        <p:spPr>
          <a:xfrm>
            <a:off x="5529492" y="3653046"/>
            <a:ext cx="82875" cy="8287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Century Gothic" panose="020B0502020202020204" pitchFamily="34" charset="0"/>
            </a:endParaRPr>
          </a:p>
        </p:txBody>
      </p:sp>
      <p:sp>
        <p:nvSpPr>
          <p:cNvPr id="81" name="Flowchart: Connector 80"/>
          <p:cNvSpPr/>
          <p:nvPr/>
        </p:nvSpPr>
        <p:spPr>
          <a:xfrm>
            <a:off x="8101294" y="3777359"/>
            <a:ext cx="82875" cy="82875"/>
          </a:xfrm>
          <a:prstGeom prst="flowChartConnecto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Century Gothic" panose="020B0502020202020204" pitchFamily="34" charset="0"/>
            </a:endParaRPr>
          </a:p>
        </p:txBody>
      </p:sp>
      <p:sp>
        <p:nvSpPr>
          <p:cNvPr id="82" name="Rectangle 81"/>
          <p:cNvSpPr>
            <a:spLocks noChangeAspect="1"/>
          </p:cNvSpPr>
          <p:nvPr/>
        </p:nvSpPr>
        <p:spPr>
          <a:xfrm>
            <a:off x="4286275" y="2346460"/>
            <a:ext cx="107738" cy="107738"/>
          </a:xfrm>
          <a:prstGeom prst="rect">
            <a:avLst/>
          </a:prstGeom>
          <a:solidFill>
            <a:schemeClr val="accent6"/>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Century Gothic" panose="020B0502020202020204" pitchFamily="34" charset="0"/>
            </a:endParaRPr>
          </a:p>
        </p:txBody>
      </p:sp>
      <p:sp>
        <p:nvSpPr>
          <p:cNvPr id="83" name="Rectangle 82"/>
          <p:cNvSpPr>
            <a:spLocks noChangeAspect="1"/>
          </p:cNvSpPr>
          <p:nvPr/>
        </p:nvSpPr>
        <p:spPr>
          <a:xfrm>
            <a:off x="6682503" y="4379766"/>
            <a:ext cx="107738" cy="107738"/>
          </a:xfrm>
          <a:prstGeom prst="rect">
            <a:avLst/>
          </a:prstGeom>
          <a:solidFill>
            <a:schemeClr val="accent6"/>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Century Gothic" panose="020B0502020202020204" pitchFamily="34" charset="0"/>
            </a:endParaRPr>
          </a:p>
        </p:txBody>
      </p:sp>
      <p:sp>
        <p:nvSpPr>
          <p:cNvPr id="84" name="Rectangle 83"/>
          <p:cNvSpPr>
            <a:spLocks noChangeAspect="1"/>
          </p:cNvSpPr>
          <p:nvPr/>
        </p:nvSpPr>
        <p:spPr>
          <a:xfrm>
            <a:off x="4452881" y="4765891"/>
            <a:ext cx="107738" cy="107738"/>
          </a:xfrm>
          <a:prstGeom prst="rect">
            <a:avLst/>
          </a:prstGeom>
          <a:solidFill>
            <a:schemeClr val="accent6"/>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Century Gothic" panose="020B0502020202020204" pitchFamily="34" charset="0"/>
            </a:endParaRPr>
          </a:p>
        </p:txBody>
      </p:sp>
      <p:sp>
        <p:nvSpPr>
          <p:cNvPr id="85" name="Rectangle 84"/>
          <p:cNvSpPr>
            <a:spLocks noChangeAspect="1"/>
          </p:cNvSpPr>
          <p:nvPr/>
        </p:nvSpPr>
        <p:spPr>
          <a:xfrm>
            <a:off x="8066107" y="2944843"/>
            <a:ext cx="107738" cy="107738"/>
          </a:xfrm>
          <a:prstGeom prst="rect">
            <a:avLst/>
          </a:prstGeom>
          <a:solidFill>
            <a:schemeClr val="accent6"/>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Century Gothic" panose="020B0502020202020204" pitchFamily="34" charset="0"/>
            </a:endParaRPr>
          </a:p>
        </p:txBody>
      </p:sp>
      <p:sp>
        <p:nvSpPr>
          <p:cNvPr id="86" name="Rectangle 85"/>
          <p:cNvSpPr>
            <a:spLocks noChangeAspect="1"/>
          </p:cNvSpPr>
          <p:nvPr/>
        </p:nvSpPr>
        <p:spPr>
          <a:xfrm>
            <a:off x="8034993" y="3083697"/>
            <a:ext cx="107738" cy="107738"/>
          </a:xfrm>
          <a:prstGeom prst="rect">
            <a:avLst/>
          </a:prstGeom>
          <a:solidFill>
            <a:schemeClr val="accent6"/>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Century Gothic" panose="020B0502020202020204" pitchFamily="34" charset="0"/>
            </a:endParaRPr>
          </a:p>
        </p:txBody>
      </p:sp>
      <p:sp>
        <p:nvSpPr>
          <p:cNvPr id="87" name="Rectangle 86"/>
          <p:cNvSpPr>
            <a:spLocks noChangeAspect="1"/>
          </p:cNvSpPr>
          <p:nvPr/>
        </p:nvSpPr>
        <p:spPr>
          <a:xfrm>
            <a:off x="5147747" y="2682065"/>
            <a:ext cx="107040" cy="1070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Century Gothic" panose="020B0502020202020204" pitchFamily="34" charset="0"/>
            </a:endParaRPr>
          </a:p>
        </p:txBody>
      </p:sp>
      <p:sp>
        <p:nvSpPr>
          <p:cNvPr id="88" name="Rectangle 87"/>
          <p:cNvSpPr>
            <a:spLocks noChangeAspect="1"/>
          </p:cNvSpPr>
          <p:nvPr/>
        </p:nvSpPr>
        <p:spPr>
          <a:xfrm>
            <a:off x="5781534" y="3251139"/>
            <a:ext cx="82875" cy="8287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Century Gothic" panose="020B0502020202020204" pitchFamily="34" charset="0"/>
            </a:endParaRPr>
          </a:p>
        </p:txBody>
      </p:sp>
      <p:sp>
        <p:nvSpPr>
          <p:cNvPr id="89" name="TextBox 88"/>
          <p:cNvSpPr txBox="1"/>
          <p:nvPr/>
        </p:nvSpPr>
        <p:spPr>
          <a:xfrm>
            <a:off x="1808902" y="4438965"/>
            <a:ext cx="2282997" cy="1015663"/>
          </a:xfrm>
          <a:prstGeom prst="rect">
            <a:avLst/>
          </a:prstGeom>
          <a:noFill/>
        </p:spPr>
        <p:txBody>
          <a:bodyPr wrap="none" rtlCol="0">
            <a:spAutoFit/>
          </a:bodyPr>
          <a:lstStyle/>
          <a:p>
            <a:pPr>
              <a:lnSpc>
                <a:spcPts val="1230"/>
              </a:lnSpc>
            </a:pPr>
            <a:r>
              <a:rPr lang="en-US" sz="825" b="1" dirty="0">
                <a:solidFill>
                  <a:srgbClr val="373838"/>
                </a:solidFill>
                <a:latin typeface="Century Gothic" panose="020B0502020202020204" pitchFamily="34" charset="0"/>
                <a:ea typeface="Century Gothic" charset="0"/>
                <a:cs typeface="Century Gothic" charset="0"/>
              </a:rPr>
              <a:t>Office of Science</a:t>
            </a:r>
          </a:p>
          <a:p>
            <a:pPr>
              <a:lnSpc>
                <a:spcPts val="1230"/>
              </a:lnSpc>
            </a:pPr>
            <a:r>
              <a:rPr lang="en-US" sz="825" b="1" dirty="0">
                <a:solidFill>
                  <a:srgbClr val="373838"/>
                </a:solidFill>
                <a:latin typeface="Century Gothic" panose="020B0502020202020204" pitchFamily="34" charset="0"/>
                <a:ea typeface="Century Gothic" charset="0"/>
                <a:cs typeface="Century Gothic" charset="0"/>
              </a:rPr>
              <a:t>National Nuclear  Security Administration</a:t>
            </a:r>
          </a:p>
          <a:p>
            <a:pPr>
              <a:lnSpc>
                <a:spcPts val="1230"/>
              </a:lnSpc>
            </a:pPr>
            <a:r>
              <a:rPr lang="en-US" sz="825" b="1" dirty="0">
                <a:solidFill>
                  <a:srgbClr val="373838"/>
                </a:solidFill>
                <a:latin typeface="Century Gothic" panose="020B0502020202020204" pitchFamily="34" charset="0"/>
                <a:ea typeface="Century Gothic" charset="0"/>
                <a:cs typeface="Century Gothic" charset="0"/>
              </a:rPr>
              <a:t>Environmental Management</a:t>
            </a:r>
          </a:p>
          <a:p>
            <a:pPr>
              <a:lnSpc>
                <a:spcPts val="1230"/>
              </a:lnSpc>
            </a:pPr>
            <a:r>
              <a:rPr lang="en-US" sz="825" b="1" dirty="0">
                <a:solidFill>
                  <a:srgbClr val="373838"/>
                </a:solidFill>
                <a:latin typeface="Century Gothic" panose="020B0502020202020204" pitchFamily="34" charset="0"/>
                <a:ea typeface="Century Gothic" charset="0"/>
                <a:cs typeface="Century Gothic" charset="0"/>
              </a:rPr>
              <a:t>Fossil Energy</a:t>
            </a:r>
          </a:p>
          <a:p>
            <a:pPr>
              <a:lnSpc>
                <a:spcPts val="1230"/>
              </a:lnSpc>
            </a:pPr>
            <a:r>
              <a:rPr lang="en-US" sz="825" b="1" dirty="0">
                <a:solidFill>
                  <a:srgbClr val="373838"/>
                </a:solidFill>
                <a:latin typeface="Century Gothic" panose="020B0502020202020204" pitchFamily="34" charset="0"/>
                <a:ea typeface="Century Gothic" charset="0"/>
                <a:cs typeface="Century Gothic" charset="0"/>
              </a:rPr>
              <a:t>Nuclear Energy</a:t>
            </a:r>
          </a:p>
          <a:p>
            <a:pPr>
              <a:lnSpc>
                <a:spcPts val="1230"/>
              </a:lnSpc>
            </a:pPr>
            <a:r>
              <a:rPr lang="en-US" sz="825" b="1" dirty="0">
                <a:solidFill>
                  <a:srgbClr val="373838"/>
                </a:solidFill>
                <a:latin typeface="Century Gothic" panose="020B0502020202020204" pitchFamily="34" charset="0"/>
                <a:ea typeface="Century Gothic" charset="0"/>
                <a:cs typeface="Century Gothic" charset="0"/>
              </a:rPr>
              <a:t>Energy Efficiency &amp; Renewable Energy</a:t>
            </a:r>
          </a:p>
        </p:txBody>
      </p:sp>
      <p:sp>
        <p:nvSpPr>
          <p:cNvPr id="90" name="TextBox 89"/>
          <p:cNvSpPr txBox="1"/>
          <p:nvPr/>
        </p:nvSpPr>
        <p:spPr>
          <a:xfrm>
            <a:off x="2800685" y="1948967"/>
            <a:ext cx="1074333" cy="323165"/>
          </a:xfrm>
          <a:prstGeom prst="rect">
            <a:avLst/>
          </a:prstGeom>
          <a:noFill/>
        </p:spPr>
        <p:txBody>
          <a:bodyPr wrap="none" rtlCol="0">
            <a:spAutoFit/>
          </a:bodyPr>
          <a:lstStyle/>
          <a:p>
            <a:pPr>
              <a:lnSpc>
                <a:spcPts val="930"/>
              </a:lnSpc>
            </a:pPr>
            <a:r>
              <a:rPr lang="en-US" sz="825" dirty="0">
                <a:solidFill>
                  <a:srgbClr val="373838"/>
                </a:solidFill>
                <a:latin typeface="Century Gothic" panose="020B0502020202020204" pitchFamily="34" charset="0"/>
                <a:ea typeface="Century Gothic" charset="0"/>
                <a:cs typeface="Century Gothic" charset="0"/>
              </a:rPr>
              <a:t>Pacific Northwest</a:t>
            </a:r>
          </a:p>
          <a:p>
            <a:pPr>
              <a:lnSpc>
                <a:spcPts val="930"/>
              </a:lnSpc>
            </a:pPr>
            <a:r>
              <a:rPr lang="en-US" sz="825" dirty="0">
                <a:solidFill>
                  <a:srgbClr val="373838"/>
                </a:solidFill>
                <a:latin typeface="Century Gothic" panose="020B0502020202020204" pitchFamily="34" charset="0"/>
                <a:ea typeface="Century Gothic" charset="0"/>
                <a:cs typeface="Century Gothic" charset="0"/>
              </a:rPr>
              <a:t>National Lab</a:t>
            </a:r>
          </a:p>
        </p:txBody>
      </p:sp>
      <p:sp>
        <p:nvSpPr>
          <p:cNvPr id="91" name="TextBox 90"/>
          <p:cNvSpPr txBox="1"/>
          <p:nvPr/>
        </p:nvSpPr>
        <p:spPr>
          <a:xfrm>
            <a:off x="2876689" y="2696773"/>
            <a:ext cx="835485" cy="207749"/>
          </a:xfrm>
          <a:prstGeom prst="rect">
            <a:avLst/>
          </a:prstGeom>
          <a:noFill/>
        </p:spPr>
        <p:txBody>
          <a:bodyPr wrap="none" rtlCol="0">
            <a:spAutoFit/>
          </a:bodyPr>
          <a:lstStyle/>
          <a:p>
            <a:pPr>
              <a:lnSpc>
                <a:spcPts val="930"/>
              </a:lnSpc>
            </a:pPr>
            <a:r>
              <a:rPr lang="en-US" sz="825" dirty="0">
                <a:solidFill>
                  <a:srgbClr val="373838"/>
                </a:solidFill>
                <a:latin typeface="Century Gothic" panose="020B0502020202020204" pitchFamily="34" charset="0"/>
                <a:ea typeface="Century Gothic" charset="0"/>
                <a:cs typeface="Century Gothic" charset="0"/>
              </a:rPr>
              <a:t>Berkeley Lab</a:t>
            </a:r>
          </a:p>
        </p:txBody>
      </p:sp>
      <p:sp>
        <p:nvSpPr>
          <p:cNvPr id="92" name="TextBox 91"/>
          <p:cNvSpPr txBox="1"/>
          <p:nvPr/>
        </p:nvSpPr>
        <p:spPr>
          <a:xfrm>
            <a:off x="2718170" y="3094138"/>
            <a:ext cx="941283" cy="323165"/>
          </a:xfrm>
          <a:prstGeom prst="rect">
            <a:avLst/>
          </a:prstGeom>
          <a:noFill/>
        </p:spPr>
        <p:txBody>
          <a:bodyPr wrap="none" rtlCol="0">
            <a:spAutoFit/>
          </a:bodyPr>
          <a:lstStyle/>
          <a:p>
            <a:pPr>
              <a:lnSpc>
                <a:spcPts val="930"/>
              </a:lnSpc>
            </a:pPr>
            <a:r>
              <a:rPr lang="en-US" sz="825" dirty="0">
                <a:solidFill>
                  <a:srgbClr val="373838"/>
                </a:solidFill>
                <a:latin typeface="Century Gothic" panose="020B0502020202020204" pitchFamily="34" charset="0"/>
                <a:ea typeface="Century Gothic" charset="0"/>
                <a:cs typeface="Century Gothic" charset="0"/>
              </a:rPr>
              <a:t>SLAC National </a:t>
            </a:r>
          </a:p>
          <a:p>
            <a:pPr>
              <a:lnSpc>
                <a:spcPts val="930"/>
              </a:lnSpc>
            </a:pPr>
            <a:r>
              <a:rPr lang="en-US" sz="825" dirty="0">
                <a:solidFill>
                  <a:srgbClr val="373838"/>
                </a:solidFill>
                <a:latin typeface="Century Gothic" panose="020B0502020202020204" pitchFamily="34" charset="0"/>
                <a:ea typeface="Century Gothic" charset="0"/>
                <a:cs typeface="Century Gothic" charset="0"/>
              </a:rPr>
              <a:t>Accelerator</a:t>
            </a:r>
          </a:p>
        </p:txBody>
      </p:sp>
      <p:sp>
        <p:nvSpPr>
          <p:cNvPr id="93" name="TextBox 92"/>
          <p:cNvSpPr txBox="1"/>
          <p:nvPr/>
        </p:nvSpPr>
        <p:spPr>
          <a:xfrm>
            <a:off x="2661824" y="3583552"/>
            <a:ext cx="1223412" cy="323165"/>
          </a:xfrm>
          <a:prstGeom prst="rect">
            <a:avLst/>
          </a:prstGeom>
          <a:noFill/>
        </p:spPr>
        <p:txBody>
          <a:bodyPr wrap="none" rtlCol="0">
            <a:spAutoFit/>
          </a:bodyPr>
          <a:lstStyle/>
          <a:p>
            <a:pPr>
              <a:lnSpc>
                <a:spcPts val="930"/>
              </a:lnSpc>
            </a:pPr>
            <a:r>
              <a:rPr lang="en-US" sz="825" dirty="0">
                <a:solidFill>
                  <a:srgbClr val="373838"/>
                </a:solidFill>
                <a:latin typeface="Century Gothic" panose="020B0502020202020204" pitchFamily="34" charset="0"/>
                <a:ea typeface="Century Gothic" charset="0"/>
                <a:cs typeface="Century Gothic" charset="0"/>
              </a:rPr>
              <a:t>Lawrence Livermore</a:t>
            </a:r>
          </a:p>
          <a:p>
            <a:pPr>
              <a:lnSpc>
                <a:spcPts val="930"/>
              </a:lnSpc>
            </a:pPr>
            <a:r>
              <a:rPr lang="en-US" sz="825" dirty="0">
                <a:solidFill>
                  <a:srgbClr val="373838"/>
                </a:solidFill>
                <a:latin typeface="Century Gothic" panose="020B0502020202020204" pitchFamily="34" charset="0"/>
                <a:ea typeface="Century Gothic" charset="0"/>
                <a:cs typeface="Century Gothic" charset="0"/>
              </a:rPr>
              <a:t>National Lab</a:t>
            </a:r>
          </a:p>
        </p:txBody>
      </p:sp>
      <p:sp>
        <p:nvSpPr>
          <p:cNvPr id="94" name="TextBox 93"/>
          <p:cNvSpPr txBox="1"/>
          <p:nvPr/>
        </p:nvSpPr>
        <p:spPr>
          <a:xfrm>
            <a:off x="3065261" y="3978998"/>
            <a:ext cx="880369" cy="323165"/>
          </a:xfrm>
          <a:prstGeom prst="rect">
            <a:avLst/>
          </a:prstGeom>
          <a:noFill/>
        </p:spPr>
        <p:txBody>
          <a:bodyPr wrap="none" rtlCol="0">
            <a:spAutoFit/>
          </a:bodyPr>
          <a:lstStyle/>
          <a:p>
            <a:pPr>
              <a:lnSpc>
                <a:spcPts val="930"/>
              </a:lnSpc>
            </a:pPr>
            <a:r>
              <a:rPr lang="en-US" sz="825" dirty="0">
                <a:solidFill>
                  <a:srgbClr val="373838"/>
                </a:solidFill>
                <a:latin typeface="Century Gothic" panose="020B0502020202020204" pitchFamily="34" charset="0"/>
                <a:ea typeface="Century Gothic" charset="0"/>
                <a:cs typeface="Century Gothic" charset="0"/>
              </a:rPr>
              <a:t>Sandia</a:t>
            </a:r>
          </a:p>
          <a:p>
            <a:pPr>
              <a:lnSpc>
                <a:spcPts val="930"/>
              </a:lnSpc>
            </a:pPr>
            <a:r>
              <a:rPr lang="en-US" sz="825">
                <a:solidFill>
                  <a:srgbClr val="373838"/>
                </a:solidFill>
                <a:latin typeface="Century Gothic" panose="020B0502020202020204" pitchFamily="34" charset="0"/>
                <a:ea typeface="Century Gothic" charset="0"/>
                <a:cs typeface="Century Gothic" charset="0"/>
              </a:rPr>
              <a:t>National Labs</a:t>
            </a:r>
            <a:endParaRPr lang="en-US" sz="825" dirty="0">
              <a:solidFill>
                <a:srgbClr val="373838"/>
              </a:solidFill>
              <a:latin typeface="Century Gothic" panose="020B0502020202020204" pitchFamily="34" charset="0"/>
              <a:ea typeface="Century Gothic" charset="0"/>
              <a:cs typeface="Century Gothic" charset="0"/>
            </a:endParaRPr>
          </a:p>
        </p:txBody>
      </p:sp>
      <p:sp>
        <p:nvSpPr>
          <p:cNvPr id="95" name="TextBox 94"/>
          <p:cNvSpPr txBox="1"/>
          <p:nvPr/>
        </p:nvSpPr>
        <p:spPr>
          <a:xfrm>
            <a:off x="9108380" y="2277121"/>
            <a:ext cx="838691" cy="323165"/>
          </a:xfrm>
          <a:prstGeom prst="rect">
            <a:avLst/>
          </a:prstGeom>
          <a:noFill/>
        </p:spPr>
        <p:txBody>
          <a:bodyPr wrap="none" rtlCol="0">
            <a:spAutoFit/>
          </a:bodyPr>
          <a:lstStyle/>
          <a:p>
            <a:pPr>
              <a:lnSpc>
                <a:spcPts val="930"/>
              </a:lnSpc>
            </a:pPr>
            <a:r>
              <a:rPr lang="en-US" sz="825" dirty="0">
                <a:solidFill>
                  <a:srgbClr val="373838"/>
                </a:solidFill>
                <a:latin typeface="Century Gothic" panose="020B0502020202020204" pitchFamily="34" charset="0"/>
                <a:ea typeface="Century Gothic" charset="0"/>
                <a:cs typeface="Century Gothic" charset="0"/>
              </a:rPr>
              <a:t>Brookhaven</a:t>
            </a:r>
          </a:p>
          <a:p>
            <a:pPr>
              <a:lnSpc>
                <a:spcPts val="930"/>
              </a:lnSpc>
            </a:pPr>
            <a:r>
              <a:rPr lang="en-US" sz="825" dirty="0">
                <a:solidFill>
                  <a:srgbClr val="373838"/>
                </a:solidFill>
                <a:latin typeface="Century Gothic" panose="020B0502020202020204" pitchFamily="34" charset="0"/>
                <a:ea typeface="Century Gothic" charset="0"/>
                <a:cs typeface="Century Gothic" charset="0"/>
              </a:rPr>
              <a:t>National Lab</a:t>
            </a:r>
          </a:p>
        </p:txBody>
      </p:sp>
      <p:sp>
        <p:nvSpPr>
          <p:cNvPr id="96" name="TextBox 95"/>
          <p:cNvSpPr txBox="1"/>
          <p:nvPr/>
        </p:nvSpPr>
        <p:spPr>
          <a:xfrm>
            <a:off x="9108380" y="2722052"/>
            <a:ext cx="1096775" cy="323165"/>
          </a:xfrm>
          <a:prstGeom prst="rect">
            <a:avLst/>
          </a:prstGeom>
          <a:noFill/>
        </p:spPr>
        <p:txBody>
          <a:bodyPr wrap="none" rtlCol="0">
            <a:spAutoFit/>
          </a:bodyPr>
          <a:lstStyle/>
          <a:p>
            <a:pPr>
              <a:lnSpc>
                <a:spcPts val="930"/>
              </a:lnSpc>
            </a:pPr>
            <a:r>
              <a:rPr lang="en-US" sz="825" dirty="0">
                <a:solidFill>
                  <a:srgbClr val="373838"/>
                </a:solidFill>
                <a:latin typeface="Century Gothic" panose="020B0502020202020204" pitchFamily="34" charset="0"/>
                <a:ea typeface="Century Gothic" charset="0"/>
                <a:cs typeface="Century Gothic" charset="0"/>
              </a:rPr>
              <a:t>Princeton Plasma </a:t>
            </a:r>
          </a:p>
          <a:p>
            <a:pPr>
              <a:lnSpc>
                <a:spcPts val="930"/>
              </a:lnSpc>
            </a:pPr>
            <a:r>
              <a:rPr lang="en-US" sz="825" dirty="0">
                <a:solidFill>
                  <a:srgbClr val="373838"/>
                </a:solidFill>
                <a:latin typeface="Century Gothic" panose="020B0502020202020204" pitchFamily="34" charset="0"/>
                <a:ea typeface="Century Gothic" charset="0"/>
                <a:cs typeface="Century Gothic" charset="0"/>
              </a:rPr>
              <a:t>Physics Lab</a:t>
            </a:r>
          </a:p>
        </p:txBody>
      </p:sp>
      <p:sp>
        <p:nvSpPr>
          <p:cNvPr id="97" name="TextBox 96"/>
          <p:cNvSpPr txBox="1"/>
          <p:nvPr/>
        </p:nvSpPr>
        <p:spPr>
          <a:xfrm>
            <a:off x="8630758" y="4097050"/>
            <a:ext cx="979755" cy="323165"/>
          </a:xfrm>
          <a:prstGeom prst="rect">
            <a:avLst/>
          </a:prstGeom>
          <a:noFill/>
        </p:spPr>
        <p:txBody>
          <a:bodyPr wrap="none" rtlCol="0">
            <a:spAutoFit/>
          </a:bodyPr>
          <a:lstStyle/>
          <a:p>
            <a:pPr>
              <a:lnSpc>
                <a:spcPts val="930"/>
              </a:lnSpc>
            </a:pPr>
            <a:r>
              <a:rPr lang="en-US" sz="825" dirty="0">
                <a:solidFill>
                  <a:srgbClr val="373838"/>
                </a:solidFill>
                <a:latin typeface="Century Gothic" panose="020B0502020202020204" pitchFamily="34" charset="0"/>
                <a:ea typeface="Century Gothic" charset="0"/>
                <a:cs typeface="Century Gothic" charset="0"/>
              </a:rPr>
              <a:t>Savannah River</a:t>
            </a:r>
          </a:p>
          <a:p>
            <a:pPr>
              <a:lnSpc>
                <a:spcPts val="930"/>
              </a:lnSpc>
            </a:pPr>
            <a:r>
              <a:rPr lang="en-US" sz="825" dirty="0">
                <a:solidFill>
                  <a:srgbClr val="373838"/>
                </a:solidFill>
                <a:latin typeface="Century Gothic" panose="020B0502020202020204" pitchFamily="34" charset="0"/>
                <a:ea typeface="Century Gothic" charset="0"/>
                <a:cs typeface="Century Gothic" charset="0"/>
              </a:rPr>
              <a:t>National Lab</a:t>
            </a:r>
          </a:p>
        </p:txBody>
      </p:sp>
      <p:sp>
        <p:nvSpPr>
          <p:cNvPr id="98" name="TextBox 97"/>
          <p:cNvSpPr txBox="1"/>
          <p:nvPr/>
        </p:nvSpPr>
        <p:spPr>
          <a:xfrm>
            <a:off x="8920106" y="3662111"/>
            <a:ext cx="838691" cy="323165"/>
          </a:xfrm>
          <a:prstGeom prst="rect">
            <a:avLst/>
          </a:prstGeom>
          <a:noFill/>
        </p:spPr>
        <p:txBody>
          <a:bodyPr wrap="none" rtlCol="0">
            <a:spAutoFit/>
          </a:bodyPr>
          <a:lstStyle/>
          <a:p>
            <a:pPr>
              <a:lnSpc>
                <a:spcPts val="930"/>
              </a:lnSpc>
            </a:pPr>
            <a:r>
              <a:rPr lang="en-US" sz="825" dirty="0">
                <a:solidFill>
                  <a:srgbClr val="373838"/>
                </a:solidFill>
                <a:latin typeface="Century Gothic" panose="020B0502020202020204" pitchFamily="34" charset="0"/>
                <a:ea typeface="Century Gothic" charset="0"/>
                <a:cs typeface="Century Gothic" charset="0"/>
              </a:rPr>
              <a:t>Oak Ridge</a:t>
            </a:r>
          </a:p>
          <a:p>
            <a:pPr>
              <a:lnSpc>
                <a:spcPts val="930"/>
              </a:lnSpc>
            </a:pPr>
            <a:r>
              <a:rPr lang="en-US" sz="825" dirty="0">
                <a:solidFill>
                  <a:srgbClr val="373838"/>
                </a:solidFill>
                <a:latin typeface="Century Gothic" panose="020B0502020202020204" pitchFamily="34" charset="0"/>
                <a:ea typeface="Century Gothic" charset="0"/>
                <a:cs typeface="Century Gothic" charset="0"/>
              </a:rPr>
              <a:t>National Lab</a:t>
            </a:r>
          </a:p>
        </p:txBody>
      </p:sp>
      <p:sp>
        <p:nvSpPr>
          <p:cNvPr id="99" name="TextBox 98"/>
          <p:cNvSpPr txBox="1"/>
          <p:nvPr/>
        </p:nvSpPr>
        <p:spPr>
          <a:xfrm>
            <a:off x="7772104" y="1936387"/>
            <a:ext cx="838691" cy="323165"/>
          </a:xfrm>
          <a:prstGeom prst="rect">
            <a:avLst/>
          </a:prstGeom>
          <a:noFill/>
        </p:spPr>
        <p:txBody>
          <a:bodyPr wrap="none" rtlCol="0">
            <a:spAutoFit/>
          </a:bodyPr>
          <a:lstStyle/>
          <a:p>
            <a:pPr>
              <a:lnSpc>
                <a:spcPts val="930"/>
              </a:lnSpc>
            </a:pPr>
            <a:r>
              <a:rPr lang="en-US" sz="825" dirty="0">
                <a:solidFill>
                  <a:srgbClr val="373838"/>
                </a:solidFill>
                <a:latin typeface="Century Gothic" panose="020B0502020202020204" pitchFamily="34" charset="0"/>
                <a:ea typeface="Century Gothic" charset="0"/>
                <a:cs typeface="Century Gothic" charset="0"/>
              </a:rPr>
              <a:t>Argonne</a:t>
            </a:r>
          </a:p>
          <a:p>
            <a:pPr>
              <a:lnSpc>
                <a:spcPts val="930"/>
              </a:lnSpc>
            </a:pPr>
            <a:r>
              <a:rPr lang="en-US" sz="825" dirty="0">
                <a:solidFill>
                  <a:srgbClr val="373838"/>
                </a:solidFill>
                <a:latin typeface="Century Gothic" panose="020B0502020202020204" pitchFamily="34" charset="0"/>
                <a:ea typeface="Century Gothic" charset="0"/>
                <a:cs typeface="Century Gothic" charset="0"/>
              </a:rPr>
              <a:t>National Lab</a:t>
            </a:r>
          </a:p>
        </p:txBody>
      </p:sp>
      <p:sp>
        <p:nvSpPr>
          <p:cNvPr id="100" name="TextBox 99"/>
          <p:cNvSpPr txBox="1"/>
          <p:nvPr/>
        </p:nvSpPr>
        <p:spPr>
          <a:xfrm>
            <a:off x="7932189" y="2307082"/>
            <a:ext cx="622286" cy="207749"/>
          </a:xfrm>
          <a:prstGeom prst="rect">
            <a:avLst/>
          </a:prstGeom>
          <a:noFill/>
        </p:spPr>
        <p:txBody>
          <a:bodyPr wrap="none" rtlCol="0">
            <a:spAutoFit/>
          </a:bodyPr>
          <a:lstStyle/>
          <a:p>
            <a:pPr>
              <a:lnSpc>
                <a:spcPts val="930"/>
              </a:lnSpc>
            </a:pPr>
            <a:r>
              <a:rPr lang="en-US" sz="825" dirty="0">
                <a:solidFill>
                  <a:srgbClr val="373838"/>
                </a:solidFill>
                <a:latin typeface="Century Gothic" panose="020B0502020202020204" pitchFamily="34" charset="0"/>
                <a:ea typeface="Century Gothic" charset="0"/>
                <a:cs typeface="Century Gothic" charset="0"/>
              </a:rPr>
              <a:t>Fermilab</a:t>
            </a:r>
          </a:p>
        </p:txBody>
      </p:sp>
      <p:sp>
        <p:nvSpPr>
          <p:cNvPr id="101" name="TextBox 100"/>
          <p:cNvSpPr txBox="1"/>
          <p:nvPr/>
        </p:nvSpPr>
        <p:spPr>
          <a:xfrm>
            <a:off x="7165050" y="1927819"/>
            <a:ext cx="694421" cy="207749"/>
          </a:xfrm>
          <a:prstGeom prst="rect">
            <a:avLst/>
          </a:prstGeom>
          <a:noFill/>
        </p:spPr>
        <p:txBody>
          <a:bodyPr wrap="none" rtlCol="0">
            <a:spAutoFit/>
          </a:bodyPr>
          <a:lstStyle/>
          <a:p>
            <a:pPr>
              <a:lnSpc>
                <a:spcPts val="930"/>
              </a:lnSpc>
            </a:pPr>
            <a:r>
              <a:rPr lang="en-US" sz="825" dirty="0">
                <a:solidFill>
                  <a:srgbClr val="373838"/>
                </a:solidFill>
                <a:latin typeface="Century Gothic" panose="020B0502020202020204" pitchFamily="34" charset="0"/>
                <a:ea typeface="Century Gothic" charset="0"/>
                <a:cs typeface="Century Gothic" charset="0"/>
              </a:rPr>
              <a:t>Ames Lab</a:t>
            </a:r>
          </a:p>
        </p:txBody>
      </p:sp>
      <p:sp>
        <p:nvSpPr>
          <p:cNvPr id="102" name="TextBox 101"/>
          <p:cNvSpPr txBox="1"/>
          <p:nvPr/>
        </p:nvSpPr>
        <p:spPr>
          <a:xfrm>
            <a:off x="4180902" y="1616830"/>
            <a:ext cx="838691" cy="323165"/>
          </a:xfrm>
          <a:prstGeom prst="rect">
            <a:avLst/>
          </a:prstGeom>
          <a:noFill/>
        </p:spPr>
        <p:txBody>
          <a:bodyPr wrap="none" rtlCol="0">
            <a:spAutoFit/>
          </a:bodyPr>
          <a:lstStyle/>
          <a:p>
            <a:pPr>
              <a:lnSpc>
                <a:spcPts val="930"/>
              </a:lnSpc>
            </a:pPr>
            <a:r>
              <a:rPr lang="en-US" sz="825" dirty="0">
                <a:solidFill>
                  <a:srgbClr val="373838"/>
                </a:solidFill>
                <a:latin typeface="Century Gothic" panose="020B0502020202020204" pitchFamily="34" charset="0"/>
                <a:ea typeface="Century Gothic" charset="0"/>
                <a:cs typeface="Century Gothic" charset="0"/>
              </a:rPr>
              <a:t>Idaho </a:t>
            </a:r>
          </a:p>
          <a:p>
            <a:pPr>
              <a:lnSpc>
                <a:spcPts val="930"/>
              </a:lnSpc>
            </a:pPr>
            <a:r>
              <a:rPr lang="en-US" sz="825" dirty="0">
                <a:solidFill>
                  <a:srgbClr val="373838"/>
                </a:solidFill>
                <a:latin typeface="Century Gothic" panose="020B0502020202020204" pitchFamily="34" charset="0"/>
                <a:ea typeface="Century Gothic" charset="0"/>
                <a:cs typeface="Century Gothic" charset="0"/>
              </a:rPr>
              <a:t>National Lab</a:t>
            </a:r>
          </a:p>
        </p:txBody>
      </p:sp>
      <p:sp>
        <p:nvSpPr>
          <p:cNvPr id="103" name="TextBox 102"/>
          <p:cNvSpPr txBox="1"/>
          <p:nvPr/>
        </p:nvSpPr>
        <p:spPr>
          <a:xfrm>
            <a:off x="6263125" y="5050663"/>
            <a:ext cx="1260811" cy="323165"/>
          </a:xfrm>
          <a:prstGeom prst="rect">
            <a:avLst/>
          </a:prstGeom>
          <a:noFill/>
        </p:spPr>
        <p:txBody>
          <a:bodyPr wrap="square" rtlCol="0">
            <a:spAutoFit/>
          </a:bodyPr>
          <a:lstStyle/>
          <a:p>
            <a:pPr>
              <a:lnSpc>
                <a:spcPts val="930"/>
              </a:lnSpc>
            </a:pPr>
            <a:r>
              <a:rPr lang="en-US" sz="825" dirty="0">
                <a:solidFill>
                  <a:srgbClr val="373838"/>
                </a:solidFill>
                <a:latin typeface="Century Gothic" panose="020B0502020202020204" pitchFamily="34" charset="0"/>
                <a:ea typeface="Century Gothic" charset="0"/>
                <a:cs typeface="Century Gothic" charset="0"/>
              </a:rPr>
              <a:t>National Renewable </a:t>
            </a:r>
          </a:p>
          <a:p>
            <a:pPr>
              <a:lnSpc>
                <a:spcPts val="930"/>
              </a:lnSpc>
            </a:pPr>
            <a:r>
              <a:rPr lang="en-US" sz="825" dirty="0">
                <a:solidFill>
                  <a:srgbClr val="373838"/>
                </a:solidFill>
                <a:latin typeface="Century Gothic" panose="020B0502020202020204" pitchFamily="34" charset="0"/>
                <a:ea typeface="Century Gothic" charset="0"/>
                <a:cs typeface="Century Gothic" charset="0"/>
              </a:rPr>
              <a:t>Energy Lab</a:t>
            </a:r>
          </a:p>
        </p:txBody>
      </p:sp>
      <p:sp>
        <p:nvSpPr>
          <p:cNvPr id="104" name="TextBox 103"/>
          <p:cNvSpPr txBox="1"/>
          <p:nvPr/>
        </p:nvSpPr>
        <p:spPr>
          <a:xfrm>
            <a:off x="5465742" y="5163841"/>
            <a:ext cx="838691" cy="323165"/>
          </a:xfrm>
          <a:prstGeom prst="rect">
            <a:avLst/>
          </a:prstGeom>
          <a:noFill/>
        </p:spPr>
        <p:txBody>
          <a:bodyPr wrap="none" rtlCol="0">
            <a:spAutoFit/>
          </a:bodyPr>
          <a:lstStyle/>
          <a:p>
            <a:pPr>
              <a:lnSpc>
                <a:spcPts val="930"/>
              </a:lnSpc>
            </a:pPr>
            <a:r>
              <a:rPr lang="en-US" sz="825" dirty="0">
                <a:solidFill>
                  <a:srgbClr val="373838"/>
                </a:solidFill>
                <a:latin typeface="Century Gothic" panose="020B0502020202020204" pitchFamily="34" charset="0"/>
                <a:ea typeface="Century Gothic" charset="0"/>
                <a:cs typeface="Century Gothic" charset="0"/>
              </a:rPr>
              <a:t>Los Alamos</a:t>
            </a:r>
          </a:p>
          <a:p>
            <a:pPr>
              <a:lnSpc>
                <a:spcPts val="930"/>
              </a:lnSpc>
            </a:pPr>
            <a:r>
              <a:rPr lang="en-US" sz="825" dirty="0">
                <a:solidFill>
                  <a:srgbClr val="373838"/>
                </a:solidFill>
                <a:latin typeface="Century Gothic" panose="020B0502020202020204" pitchFamily="34" charset="0"/>
                <a:ea typeface="Century Gothic" charset="0"/>
                <a:cs typeface="Century Gothic" charset="0"/>
              </a:rPr>
              <a:t>National Lab</a:t>
            </a:r>
          </a:p>
        </p:txBody>
      </p:sp>
      <p:cxnSp>
        <p:nvCxnSpPr>
          <p:cNvPr id="105" name="Straight Arrow Connector 104"/>
          <p:cNvCxnSpPr/>
          <p:nvPr/>
        </p:nvCxnSpPr>
        <p:spPr bwMode="auto">
          <a:xfrm>
            <a:off x="4693909" y="1903223"/>
            <a:ext cx="484499" cy="818448"/>
          </a:xfrm>
          <a:prstGeom prst="straightConnector1">
            <a:avLst/>
          </a:prstGeom>
          <a:ln w="19050">
            <a:solidFill>
              <a:srgbClr val="FFC000"/>
            </a:solidFill>
            <a:headEnd type="none" w="med" len="med"/>
            <a:tailEnd type="none"/>
          </a:ln>
        </p:spPr>
        <p:style>
          <a:lnRef idx="2">
            <a:schemeClr val="accent2"/>
          </a:lnRef>
          <a:fillRef idx="0">
            <a:schemeClr val="accent2"/>
          </a:fillRef>
          <a:effectRef idx="1">
            <a:schemeClr val="accent2"/>
          </a:effectRef>
          <a:fontRef idx="minor">
            <a:schemeClr val="tx1"/>
          </a:fontRef>
        </p:style>
      </p:cxnSp>
      <p:cxnSp>
        <p:nvCxnSpPr>
          <p:cNvPr id="106" name="Straight Arrow Connector 105"/>
          <p:cNvCxnSpPr/>
          <p:nvPr/>
        </p:nvCxnSpPr>
        <p:spPr bwMode="auto">
          <a:xfrm flipH="1" flipV="1">
            <a:off x="5823835" y="3299225"/>
            <a:ext cx="575608" cy="1779605"/>
          </a:xfrm>
          <a:prstGeom prst="straightConnector1">
            <a:avLst/>
          </a:prstGeom>
          <a:ln w="19050">
            <a:solidFill>
              <a:schemeClr val="bg1">
                <a:lumMod val="50000"/>
              </a:schemeClr>
            </a:solidFill>
            <a:headEnd type="none" w="med" len="med"/>
            <a:tailEnd type="none"/>
          </a:ln>
        </p:spPr>
        <p:style>
          <a:lnRef idx="2">
            <a:schemeClr val="accent2"/>
          </a:lnRef>
          <a:fillRef idx="0">
            <a:schemeClr val="accent2"/>
          </a:fillRef>
          <a:effectRef idx="1">
            <a:schemeClr val="accent2"/>
          </a:effectRef>
          <a:fontRef idx="minor">
            <a:schemeClr val="tx1"/>
          </a:fontRef>
        </p:style>
      </p:cxnSp>
      <p:cxnSp>
        <p:nvCxnSpPr>
          <p:cNvPr id="107" name="Straight Arrow Connector 106"/>
          <p:cNvCxnSpPr/>
          <p:nvPr/>
        </p:nvCxnSpPr>
        <p:spPr bwMode="auto">
          <a:xfrm flipH="1" flipV="1">
            <a:off x="5575215" y="3694484"/>
            <a:ext cx="206319" cy="1469357"/>
          </a:xfrm>
          <a:prstGeom prst="straightConnector1">
            <a:avLst/>
          </a:prstGeom>
          <a:ln w="19050">
            <a:solidFill>
              <a:srgbClr val="C00000"/>
            </a:solidFill>
            <a:headEnd type="none" w="med" len="med"/>
            <a:tailEnd type="none"/>
          </a:ln>
        </p:spPr>
        <p:style>
          <a:lnRef idx="2">
            <a:schemeClr val="accent2"/>
          </a:lnRef>
          <a:fillRef idx="0">
            <a:schemeClr val="accent2"/>
          </a:fillRef>
          <a:effectRef idx="1">
            <a:schemeClr val="accent2"/>
          </a:effectRef>
          <a:fontRef idx="minor">
            <a:schemeClr val="tx1"/>
          </a:fontRef>
        </p:style>
      </p:cxnSp>
      <p:cxnSp>
        <p:nvCxnSpPr>
          <p:cNvPr id="108" name="Straight Arrow Connector 107"/>
          <p:cNvCxnSpPr/>
          <p:nvPr/>
        </p:nvCxnSpPr>
        <p:spPr bwMode="auto">
          <a:xfrm flipV="1">
            <a:off x="3552298" y="3740204"/>
            <a:ext cx="1962602" cy="327162"/>
          </a:xfrm>
          <a:prstGeom prst="straightConnector1">
            <a:avLst/>
          </a:prstGeom>
          <a:ln w="19050">
            <a:solidFill>
              <a:srgbClr val="C00000"/>
            </a:solidFill>
            <a:headEnd type="none" w="med" len="med"/>
            <a:tailEnd type="none"/>
          </a:ln>
        </p:spPr>
        <p:style>
          <a:lnRef idx="2">
            <a:schemeClr val="accent2"/>
          </a:lnRef>
          <a:fillRef idx="0">
            <a:schemeClr val="accent2"/>
          </a:fillRef>
          <a:effectRef idx="1">
            <a:schemeClr val="accent2"/>
          </a:effectRef>
          <a:fontRef idx="minor">
            <a:schemeClr val="tx1"/>
          </a:fontRef>
        </p:style>
      </p:cxnSp>
      <p:cxnSp>
        <p:nvCxnSpPr>
          <p:cNvPr id="109" name="Straight Arrow Connector 108"/>
          <p:cNvCxnSpPr/>
          <p:nvPr/>
        </p:nvCxnSpPr>
        <p:spPr bwMode="auto">
          <a:xfrm flipV="1">
            <a:off x="3548013" y="3370453"/>
            <a:ext cx="725889" cy="701888"/>
          </a:xfrm>
          <a:prstGeom prst="straightConnector1">
            <a:avLst/>
          </a:prstGeom>
          <a:ln w="19050">
            <a:solidFill>
              <a:srgbClr val="C00000"/>
            </a:solidFill>
            <a:headEnd type="none" w="med" len="med"/>
            <a:tailEnd type="none"/>
          </a:ln>
        </p:spPr>
        <p:style>
          <a:lnRef idx="2">
            <a:schemeClr val="accent2"/>
          </a:lnRef>
          <a:fillRef idx="0">
            <a:schemeClr val="accent2"/>
          </a:fillRef>
          <a:effectRef idx="1">
            <a:schemeClr val="accent2"/>
          </a:effectRef>
          <a:fontRef idx="minor">
            <a:schemeClr val="tx1"/>
          </a:fontRef>
        </p:style>
      </p:cxnSp>
      <p:cxnSp>
        <p:nvCxnSpPr>
          <p:cNvPr id="110" name="Straight Arrow Connector 109"/>
          <p:cNvCxnSpPr/>
          <p:nvPr/>
        </p:nvCxnSpPr>
        <p:spPr bwMode="auto">
          <a:xfrm flipV="1">
            <a:off x="3779205" y="3325825"/>
            <a:ext cx="456597" cy="337214"/>
          </a:xfrm>
          <a:prstGeom prst="straightConnector1">
            <a:avLst/>
          </a:prstGeom>
          <a:ln w="19050">
            <a:solidFill>
              <a:srgbClr val="C00000"/>
            </a:solidFill>
            <a:headEnd type="none" w="med" len="med"/>
            <a:tailEnd type="none"/>
          </a:ln>
        </p:spPr>
        <p:style>
          <a:lnRef idx="2">
            <a:schemeClr val="accent2"/>
          </a:lnRef>
          <a:fillRef idx="0">
            <a:schemeClr val="accent2"/>
          </a:fillRef>
          <a:effectRef idx="1">
            <a:schemeClr val="accent2"/>
          </a:effectRef>
          <a:fontRef idx="minor">
            <a:schemeClr val="tx1"/>
          </a:fontRef>
        </p:style>
      </p:cxnSp>
      <p:cxnSp>
        <p:nvCxnSpPr>
          <p:cNvPr id="111" name="Straight Arrow Connector 110"/>
          <p:cNvCxnSpPr>
            <a:endCxn id="69" idx="2"/>
          </p:cNvCxnSpPr>
          <p:nvPr/>
        </p:nvCxnSpPr>
        <p:spPr bwMode="auto">
          <a:xfrm>
            <a:off x="3463928" y="3297715"/>
            <a:ext cx="660695" cy="19864"/>
          </a:xfrm>
          <a:prstGeom prst="straightConnector1">
            <a:avLst/>
          </a:prstGeom>
          <a:ln w="19050">
            <a:solidFill>
              <a:schemeClr val="tx2"/>
            </a:solidFill>
            <a:headEnd type="none" w="med" len="med"/>
            <a:tailEnd type="none"/>
          </a:ln>
        </p:spPr>
        <p:style>
          <a:lnRef idx="2">
            <a:schemeClr val="accent2"/>
          </a:lnRef>
          <a:fillRef idx="0">
            <a:schemeClr val="accent2"/>
          </a:fillRef>
          <a:effectRef idx="1">
            <a:schemeClr val="accent2"/>
          </a:effectRef>
          <a:fontRef idx="minor">
            <a:schemeClr val="tx1"/>
          </a:fontRef>
        </p:style>
      </p:cxnSp>
      <p:cxnSp>
        <p:nvCxnSpPr>
          <p:cNvPr id="112" name="Straight Arrow Connector 111"/>
          <p:cNvCxnSpPr/>
          <p:nvPr/>
        </p:nvCxnSpPr>
        <p:spPr bwMode="auto">
          <a:xfrm>
            <a:off x="3681008" y="2827090"/>
            <a:ext cx="496028" cy="392811"/>
          </a:xfrm>
          <a:prstGeom prst="straightConnector1">
            <a:avLst/>
          </a:prstGeom>
          <a:ln w="19050">
            <a:solidFill>
              <a:schemeClr val="tx2"/>
            </a:solidFill>
            <a:headEnd type="none" w="med" len="med"/>
            <a:tailEnd type="none"/>
          </a:ln>
        </p:spPr>
        <p:style>
          <a:lnRef idx="2">
            <a:schemeClr val="accent2"/>
          </a:lnRef>
          <a:fillRef idx="0">
            <a:schemeClr val="accent2"/>
          </a:fillRef>
          <a:effectRef idx="1">
            <a:schemeClr val="accent2"/>
          </a:effectRef>
          <a:fontRef idx="minor">
            <a:schemeClr val="tx1"/>
          </a:fontRef>
        </p:style>
      </p:cxnSp>
      <p:cxnSp>
        <p:nvCxnSpPr>
          <p:cNvPr id="113" name="Straight Arrow Connector 112"/>
          <p:cNvCxnSpPr/>
          <p:nvPr/>
        </p:nvCxnSpPr>
        <p:spPr bwMode="auto">
          <a:xfrm flipH="1">
            <a:off x="6893531" y="2123947"/>
            <a:ext cx="473855" cy="868979"/>
          </a:xfrm>
          <a:prstGeom prst="straightConnector1">
            <a:avLst/>
          </a:prstGeom>
          <a:ln w="19050">
            <a:solidFill>
              <a:schemeClr val="tx2"/>
            </a:solidFill>
            <a:headEnd type="none" w="med" len="med"/>
            <a:tailEnd type="none"/>
          </a:ln>
        </p:spPr>
        <p:style>
          <a:lnRef idx="2">
            <a:schemeClr val="accent2"/>
          </a:lnRef>
          <a:fillRef idx="0">
            <a:schemeClr val="accent2"/>
          </a:fillRef>
          <a:effectRef idx="1">
            <a:schemeClr val="accent2"/>
          </a:effectRef>
          <a:fontRef idx="minor">
            <a:schemeClr val="tx1"/>
          </a:fontRef>
        </p:style>
      </p:cxnSp>
      <p:cxnSp>
        <p:nvCxnSpPr>
          <p:cNvPr id="114" name="Straight Arrow Connector 113"/>
          <p:cNvCxnSpPr/>
          <p:nvPr/>
        </p:nvCxnSpPr>
        <p:spPr bwMode="auto">
          <a:xfrm flipH="1">
            <a:off x="7306358" y="2236469"/>
            <a:ext cx="603863" cy="708374"/>
          </a:xfrm>
          <a:prstGeom prst="straightConnector1">
            <a:avLst/>
          </a:prstGeom>
          <a:ln w="19050">
            <a:solidFill>
              <a:schemeClr val="tx2"/>
            </a:solidFill>
            <a:headEnd type="none" w="med" len="med"/>
            <a:tailEnd type="none"/>
          </a:ln>
        </p:spPr>
        <p:style>
          <a:lnRef idx="2">
            <a:schemeClr val="accent2"/>
          </a:lnRef>
          <a:fillRef idx="0">
            <a:schemeClr val="accent2"/>
          </a:fillRef>
          <a:effectRef idx="1">
            <a:schemeClr val="accent2"/>
          </a:effectRef>
          <a:fontRef idx="minor">
            <a:schemeClr val="tx1"/>
          </a:fontRef>
        </p:style>
      </p:cxnSp>
      <p:cxnSp>
        <p:nvCxnSpPr>
          <p:cNvPr id="115" name="Straight Arrow Connector 114"/>
          <p:cNvCxnSpPr/>
          <p:nvPr/>
        </p:nvCxnSpPr>
        <p:spPr bwMode="auto">
          <a:xfrm flipH="1">
            <a:off x="7380070" y="2515955"/>
            <a:ext cx="692120" cy="470327"/>
          </a:xfrm>
          <a:prstGeom prst="straightConnector1">
            <a:avLst/>
          </a:prstGeom>
          <a:ln w="19050">
            <a:solidFill>
              <a:schemeClr val="tx2"/>
            </a:solidFill>
            <a:headEnd type="none" w="med" len="med"/>
            <a:tailEnd type="none"/>
          </a:ln>
        </p:spPr>
        <p:style>
          <a:lnRef idx="2">
            <a:schemeClr val="accent2"/>
          </a:lnRef>
          <a:fillRef idx="0">
            <a:schemeClr val="accent2"/>
          </a:fillRef>
          <a:effectRef idx="1">
            <a:schemeClr val="accent2"/>
          </a:effectRef>
          <a:fontRef idx="minor">
            <a:schemeClr val="tx1"/>
          </a:fontRef>
        </p:style>
      </p:cxnSp>
      <p:cxnSp>
        <p:nvCxnSpPr>
          <p:cNvPr id="116" name="Straight Arrow Connector 115"/>
          <p:cNvCxnSpPr/>
          <p:nvPr/>
        </p:nvCxnSpPr>
        <p:spPr bwMode="auto">
          <a:xfrm flipH="1">
            <a:off x="8657176" y="2430281"/>
            <a:ext cx="460011" cy="349779"/>
          </a:xfrm>
          <a:prstGeom prst="straightConnector1">
            <a:avLst/>
          </a:prstGeom>
          <a:ln w="19050">
            <a:solidFill>
              <a:schemeClr val="tx2"/>
            </a:solidFill>
            <a:headEnd type="none" w="med" len="med"/>
            <a:tailEnd type="none"/>
          </a:ln>
        </p:spPr>
        <p:style>
          <a:lnRef idx="2">
            <a:schemeClr val="accent2"/>
          </a:lnRef>
          <a:fillRef idx="0">
            <a:schemeClr val="accent2"/>
          </a:fillRef>
          <a:effectRef idx="1">
            <a:schemeClr val="accent2"/>
          </a:effectRef>
          <a:fontRef idx="minor">
            <a:schemeClr val="tx1"/>
          </a:fontRef>
        </p:style>
      </p:cxnSp>
      <p:cxnSp>
        <p:nvCxnSpPr>
          <p:cNvPr id="117" name="Straight Arrow Connector 116"/>
          <p:cNvCxnSpPr>
            <a:stCxn id="96" idx="1"/>
            <a:endCxn id="74" idx="6"/>
          </p:cNvCxnSpPr>
          <p:nvPr/>
        </p:nvCxnSpPr>
        <p:spPr bwMode="auto">
          <a:xfrm flipH="1" flipV="1">
            <a:off x="8630757" y="2857760"/>
            <a:ext cx="477623" cy="25875"/>
          </a:xfrm>
          <a:prstGeom prst="straightConnector1">
            <a:avLst/>
          </a:prstGeom>
          <a:ln w="19050">
            <a:solidFill>
              <a:schemeClr val="tx2"/>
            </a:solidFill>
            <a:headEnd type="none" w="med" len="med"/>
            <a:tailEnd type="none"/>
          </a:ln>
        </p:spPr>
        <p:style>
          <a:lnRef idx="2">
            <a:schemeClr val="accent2"/>
          </a:lnRef>
          <a:fillRef idx="0">
            <a:schemeClr val="accent2"/>
          </a:fillRef>
          <a:effectRef idx="1">
            <a:schemeClr val="accent2"/>
          </a:effectRef>
          <a:fontRef idx="minor">
            <a:schemeClr val="tx1"/>
          </a:fontRef>
        </p:style>
      </p:cxnSp>
      <p:cxnSp>
        <p:nvCxnSpPr>
          <p:cNvPr id="118" name="Straight Arrow Connector 117"/>
          <p:cNvCxnSpPr>
            <a:endCxn id="75" idx="6"/>
          </p:cNvCxnSpPr>
          <p:nvPr/>
        </p:nvCxnSpPr>
        <p:spPr bwMode="auto">
          <a:xfrm flipH="1" flipV="1">
            <a:off x="8547882" y="3282352"/>
            <a:ext cx="560497" cy="52979"/>
          </a:xfrm>
          <a:prstGeom prst="straightConnector1">
            <a:avLst/>
          </a:prstGeom>
          <a:ln w="19050">
            <a:solidFill>
              <a:schemeClr val="tx2"/>
            </a:solidFill>
            <a:headEnd type="none" w="med" len="med"/>
            <a:tailEnd type="none"/>
          </a:ln>
        </p:spPr>
        <p:style>
          <a:lnRef idx="2">
            <a:schemeClr val="accent2"/>
          </a:lnRef>
          <a:fillRef idx="0">
            <a:schemeClr val="accent2"/>
          </a:fillRef>
          <a:effectRef idx="1">
            <a:schemeClr val="accent2"/>
          </a:effectRef>
          <a:fontRef idx="minor">
            <a:schemeClr val="tx1"/>
          </a:fontRef>
        </p:style>
      </p:cxnSp>
      <p:cxnSp>
        <p:nvCxnSpPr>
          <p:cNvPr id="119" name="Straight Arrow Connector 118"/>
          <p:cNvCxnSpPr>
            <a:stCxn id="98" idx="1"/>
            <a:endCxn id="76" idx="6"/>
          </p:cNvCxnSpPr>
          <p:nvPr/>
        </p:nvCxnSpPr>
        <p:spPr bwMode="auto">
          <a:xfrm flipH="1" flipV="1">
            <a:off x="7845665" y="3587591"/>
            <a:ext cx="1074440" cy="236103"/>
          </a:xfrm>
          <a:prstGeom prst="straightConnector1">
            <a:avLst/>
          </a:prstGeom>
          <a:ln w="19050">
            <a:solidFill>
              <a:schemeClr val="tx2"/>
            </a:solidFill>
            <a:headEnd type="none" w="med" len="med"/>
            <a:tailEnd type="none"/>
          </a:ln>
        </p:spPr>
        <p:style>
          <a:lnRef idx="2">
            <a:schemeClr val="accent2"/>
          </a:lnRef>
          <a:fillRef idx="0">
            <a:schemeClr val="accent2"/>
          </a:fillRef>
          <a:effectRef idx="1">
            <a:schemeClr val="accent2"/>
          </a:effectRef>
          <a:fontRef idx="minor">
            <a:schemeClr val="tx1"/>
          </a:fontRef>
        </p:style>
      </p:cxnSp>
      <p:cxnSp>
        <p:nvCxnSpPr>
          <p:cNvPr id="120" name="Straight Arrow Connector 119"/>
          <p:cNvCxnSpPr/>
          <p:nvPr/>
        </p:nvCxnSpPr>
        <p:spPr bwMode="auto">
          <a:xfrm flipH="1" flipV="1">
            <a:off x="8158606" y="3834674"/>
            <a:ext cx="447443" cy="403655"/>
          </a:xfrm>
          <a:prstGeom prst="straightConnector1">
            <a:avLst/>
          </a:prstGeom>
          <a:ln w="19050">
            <a:solidFill>
              <a:schemeClr val="accent1"/>
            </a:solidFill>
            <a:headEnd type="none" w="med" len="med"/>
            <a:tailEnd type="none"/>
          </a:ln>
        </p:spPr>
        <p:style>
          <a:lnRef idx="2">
            <a:schemeClr val="accent2"/>
          </a:lnRef>
          <a:fillRef idx="0">
            <a:schemeClr val="accent2"/>
          </a:fillRef>
          <a:effectRef idx="1">
            <a:schemeClr val="accent2"/>
          </a:effectRef>
          <a:fontRef idx="minor">
            <a:schemeClr val="tx1"/>
          </a:fontRef>
        </p:style>
      </p:cxnSp>
      <p:cxnSp>
        <p:nvCxnSpPr>
          <p:cNvPr id="121" name="Straight Arrow Connector 120"/>
          <p:cNvCxnSpPr>
            <a:stCxn id="90" idx="3"/>
            <a:endCxn id="67" idx="2"/>
          </p:cNvCxnSpPr>
          <p:nvPr/>
        </p:nvCxnSpPr>
        <p:spPr bwMode="auto">
          <a:xfrm>
            <a:off x="3875018" y="2110549"/>
            <a:ext cx="774203" cy="194474"/>
          </a:xfrm>
          <a:prstGeom prst="straightConnector1">
            <a:avLst/>
          </a:prstGeom>
          <a:ln w="19050">
            <a:solidFill>
              <a:schemeClr val="tx2"/>
            </a:solidFill>
            <a:headEnd type="none" w="med" len="med"/>
            <a:tailEnd type="none"/>
          </a:ln>
        </p:spPr>
        <p:style>
          <a:lnRef idx="2">
            <a:schemeClr val="accent2"/>
          </a:lnRef>
          <a:fillRef idx="0">
            <a:schemeClr val="accent2"/>
          </a:fillRef>
          <a:effectRef idx="1">
            <a:schemeClr val="accent2"/>
          </a:effectRef>
          <a:fontRef idx="minor">
            <a:schemeClr val="tx1"/>
          </a:fontRef>
        </p:style>
      </p:cxnSp>
      <p:sp>
        <p:nvSpPr>
          <p:cNvPr id="122" name="Flowchart: Connector 121"/>
          <p:cNvSpPr/>
          <p:nvPr/>
        </p:nvSpPr>
        <p:spPr>
          <a:xfrm>
            <a:off x="1726987" y="4511822"/>
            <a:ext cx="82875" cy="82875"/>
          </a:xfrm>
          <a:prstGeom prst="flowChartConnector">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Century Gothic" panose="020B0502020202020204" pitchFamily="34" charset="0"/>
            </a:endParaRPr>
          </a:p>
        </p:txBody>
      </p:sp>
      <p:sp>
        <p:nvSpPr>
          <p:cNvPr id="123" name="Flowchart: Connector 122"/>
          <p:cNvSpPr/>
          <p:nvPr/>
        </p:nvSpPr>
        <p:spPr>
          <a:xfrm>
            <a:off x="1726987" y="4665497"/>
            <a:ext cx="82875" cy="8287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Century Gothic" panose="020B0502020202020204" pitchFamily="34" charset="0"/>
            </a:endParaRPr>
          </a:p>
        </p:txBody>
      </p:sp>
      <p:sp>
        <p:nvSpPr>
          <p:cNvPr id="124" name="Flowchart: Connector 123"/>
          <p:cNvSpPr/>
          <p:nvPr/>
        </p:nvSpPr>
        <p:spPr>
          <a:xfrm>
            <a:off x="1726987" y="4819172"/>
            <a:ext cx="82875" cy="82875"/>
          </a:xfrm>
          <a:prstGeom prst="flowChartConnecto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Century Gothic" panose="020B0502020202020204" pitchFamily="34" charset="0"/>
            </a:endParaRPr>
          </a:p>
        </p:txBody>
      </p:sp>
      <p:sp>
        <p:nvSpPr>
          <p:cNvPr id="125" name="Rectangle 124"/>
          <p:cNvSpPr>
            <a:spLocks noChangeAspect="1"/>
          </p:cNvSpPr>
          <p:nvPr/>
        </p:nvSpPr>
        <p:spPr>
          <a:xfrm>
            <a:off x="1726987" y="4972847"/>
            <a:ext cx="82875" cy="828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Century Gothic" panose="020B0502020202020204" pitchFamily="34" charset="0"/>
            </a:endParaRPr>
          </a:p>
        </p:txBody>
      </p:sp>
      <p:sp>
        <p:nvSpPr>
          <p:cNvPr id="126" name="Rectangle 125"/>
          <p:cNvSpPr>
            <a:spLocks noChangeAspect="1"/>
          </p:cNvSpPr>
          <p:nvPr/>
        </p:nvSpPr>
        <p:spPr>
          <a:xfrm>
            <a:off x="1726987" y="5126522"/>
            <a:ext cx="82875" cy="8287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Century Gothic" panose="020B0502020202020204" pitchFamily="34" charset="0"/>
            </a:endParaRPr>
          </a:p>
        </p:txBody>
      </p:sp>
      <p:sp>
        <p:nvSpPr>
          <p:cNvPr id="127" name="Rectangle 126"/>
          <p:cNvSpPr>
            <a:spLocks noChangeAspect="1"/>
          </p:cNvSpPr>
          <p:nvPr/>
        </p:nvSpPr>
        <p:spPr>
          <a:xfrm>
            <a:off x="1726987" y="5280198"/>
            <a:ext cx="82875" cy="8287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Century Gothic" panose="020B0502020202020204" pitchFamily="34" charset="0"/>
            </a:endParaRPr>
          </a:p>
        </p:txBody>
      </p:sp>
      <p:pic>
        <p:nvPicPr>
          <p:cNvPr id="128" name="Picture 127">
            <a:extLst>
              <a:ext uri="{FF2B5EF4-FFF2-40B4-BE49-F238E27FC236}">
                <a16:creationId xmlns:a16="http://schemas.microsoft.com/office/drawing/2014/main" xmlns="" id="{3A0D876A-0B6A-483F-AEE7-3A52D263600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12983" y="1514492"/>
            <a:ext cx="797334" cy="317418"/>
          </a:xfrm>
          <a:prstGeom prst="rect">
            <a:avLst/>
          </a:prstGeom>
        </p:spPr>
      </p:pic>
      <p:sp>
        <p:nvSpPr>
          <p:cNvPr id="129" name="TextBox 128"/>
          <p:cNvSpPr txBox="1"/>
          <p:nvPr/>
        </p:nvSpPr>
        <p:spPr>
          <a:xfrm>
            <a:off x="9108378" y="3173748"/>
            <a:ext cx="1261884" cy="323165"/>
          </a:xfrm>
          <a:prstGeom prst="rect">
            <a:avLst/>
          </a:prstGeom>
          <a:noFill/>
        </p:spPr>
        <p:txBody>
          <a:bodyPr wrap="none" rtlCol="0">
            <a:spAutoFit/>
          </a:bodyPr>
          <a:lstStyle/>
          <a:p>
            <a:pPr>
              <a:lnSpc>
                <a:spcPts val="930"/>
              </a:lnSpc>
            </a:pPr>
            <a:r>
              <a:rPr lang="en-US" sz="825" dirty="0">
                <a:solidFill>
                  <a:srgbClr val="373838"/>
                </a:solidFill>
                <a:latin typeface="Century Gothic" panose="020B0502020202020204" pitchFamily="34" charset="0"/>
                <a:ea typeface="Century Gothic" charset="0"/>
                <a:cs typeface="Century Gothic" charset="0"/>
              </a:rPr>
              <a:t>Thomas Jefferson</a:t>
            </a:r>
          </a:p>
          <a:p>
            <a:pPr>
              <a:lnSpc>
                <a:spcPts val="930"/>
              </a:lnSpc>
            </a:pPr>
            <a:r>
              <a:rPr lang="en-US" sz="825" dirty="0">
                <a:solidFill>
                  <a:srgbClr val="373838"/>
                </a:solidFill>
                <a:latin typeface="Century Gothic" panose="020B0502020202020204" pitchFamily="34" charset="0"/>
                <a:ea typeface="Century Gothic" charset="0"/>
                <a:cs typeface="Century Gothic" charset="0"/>
              </a:rPr>
              <a:t>National Accelerator</a:t>
            </a:r>
          </a:p>
        </p:txBody>
      </p:sp>
    </p:spTree>
    <p:extLst>
      <p:ext uri="{BB962C8B-B14F-4D97-AF65-F5344CB8AC3E}">
        <p14:creationId xmlns:p14="http://schemas.microsoft.com/office/powerpoint/2010/main" val="11588097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11754976" cy="762000"/>
          </a:xfrm>
        </p:spPr>
        <p:txBody>
          <a:bodyPr>
            <a:noAutofit/>
          </a:bodyPr>
          <a:lstStyle/>
          <a:p>
            <a:r>
              <a:rPr lang="en-US" sz="3200" dirty="0" smtClean="0"/>
              <a:t>DOE Reports Related to an Appalachian Petrochemical Industry</a:t>
            </a:r>
            <a:endParaRPr lang="en-US" sz="3200" dirty="0"/>
          </a:p>
        </p:txBody>
      </p:sp>
      <p:sp>
        <p:nvSpPr>
          <p:cNvPr id="4" name="Content Placeholder 3">
            <a:extLst>
              <a:ext uri="{FF2B5EF4-FFF2-40B4-BE49-F238E27FC236}">
                <a16:creationId xmlns:a16="http://schemas.microsoft.com/office/drawing/2014/main" xmlns="" id="{BB0FEE65-DEDC-4C23-88B8-647CF5EC75F9}"/>
              </a:ext>
            </a:extLst>
          </p:cNvPr>
          <p:cNvSpPr>
            <a:spLocks noGrp="1"/>
          </p:cNvSpPr>
          <p:nvPr>
            <p:ph type="body" sz="quarter" idx="13"/>
          </p:nvPr>
        </p:nvSpPr>
        <p:spPr>
          <a:xfrm>
            <a:off x="399907" y="924519"/>
            <a:ext cx="11379200" cy="2032041"/>
          </a:xfrm>
        </p:spPr>
        <p:txBody>
          <a:bodyPr>
            <a:normAutofit fontScale="92500" lnSpcReduction="10000"/>
          </a:bodyPr>
          <a:lstStyle/>
          <a:p>
            <a:pPr algn="just"/>
            <a:r>
              <a:rPr lang="en-US" sz="2200" dirty="0" smtClean="0"/>
              <a:t>In December 2017 (updated version released June 2018), </a:t>
            </a:r>
            <a:r>
              <a:rPr lang="en-US" sz="2200" dirty="0"/>
              <a:t>the U.S. Department of Energy published </a:t>
            </a:r>
            <a:r>
              <a:rPr lang="en-US" sz="2200" dirty="0" smtClean="0"/>
              <a:t>“Natural </a:t>
            </a:r>
            <a:r>
              <a:rPr lang="en-US" sz="2200" dirty="0"/>
              <a:t>Gas Liquids (NGLs) </a:t>
            </a:r>
            <a:r>
              <a:rPr lang="en-US" sz="2200" dirty="0" smtClean="0"/>
              <a:t>Primer” </a:t>
            </a:r>
            <a:r>
              <a:rPr lang="en-US" sz="2200" dirty="0"/>
              <a:t>that showcases the resource potential of NGLs, specifically in the Appalachian </a:t>
            </a:r>
            <a:r>
              <a:rPr lang="en-US" sz="2200" dirty="0" smtClean="0"/>
              <a:t>region</a:t>
            </a:r>
            <a:endParaRPr lang="en-US" sz="2200" dirty="0"/>
          </a:p>
          <a:p>
            <a:pPr algn="just"/>
            <a:endParaRPr lang="en-US" dirty="0" smtClean="0"/>
          </a:p>
          <a:p>
            <a:pPr algn="just"/>
            <a:r>
              <a:rPr lang="en-US" sz="2200" dirty="0" smtClean="0"/>
              <a:t>In December 2018, the U.S. Department of Energy published the report to Congress, “Ethane Storage and Distribution Hub in the United States.  The report highlights the potential for the development of an ethane hub in Appalachia </a:t>
            </a:r>
          </a:p>
          <a:p>
            <a:pPr algn="just"/>
            <a:endParaRPr lang="en-US" sz="1400" b="0" dirty="0" smtClean="0">
              <a:solidFill>
                <a:schemeClr val="accent3"/>
              </a:solidFill>
            </a:endParaRPr>
          </a:p>
        </p:txBody>
      </p:sp>
      <p:sp>
        <p:nvSpPr>
          <p:cNvPr id="10" name="Text Placeholder 36">
            <a:extLst>
              <a:ext uri="{FF2B5EF4-FFF2-40B4-BE49-F238E27FC236}">
                <a16:creationId xmlns:a16="http://schemas.microsoft.com/office/drawing/2014/main" xmlns="" id="{83BAC61C-5FA3-4CAE-B8B6-C0ACA02EE186}"/>
              </a:ext>
            </a:extLst>
          </p:cNvPr>
          <p:cNvSpPr txBox="1">
            <a:spLocks/>
          </p:cNvSpPr>
          <p:nvPr/>
        </p:nvSpPr>
        <p:spPr>
          <a:xfrm>
            <a:off x="2244570" y="6293420"/>
            <a:ext cx="9235440" cy="457200"/>
          </a:xfrm>
          <a:prstGeom prst="rect">
            <a:avLst/>
          </a:prstGeom>
        </p:spPr>
        <p:txBody>
          <a:bodyPr/>
          <a:lstStyle>
            <a:lvl1pPr marL="342891" indent="-342891" algn="l" defTabSz="914377" rtl="0" eaLnBrk="1" latinLnBrk="0" hangingPunct="1">
              <a:spcBef>
                <a:spcPts val="600"/>
              </a:spcBef>
              <a:buFont typeface="Arial" pitchFamily="34" charset="0"/>
              <a:buChar char="•"/>
              <a:defRPr sz="2400" b="1" kern="1200">
                <a:ln>
                  <a:noFill/>
                </a:ln>
                <a:solidFill>
                  <a:schemeClr val="tx1"/>
                </a:solidFill>
                <a:latin typeface="+mn-lt"/>
                <a:ea typeface="+mn-ea"/>
                <a:cs typeface="+mn-cs"/>
              </a:defRPr>
            </a:lvl1pPr>
            <a:lvl2pPr marL="742932" indent="-279393" algn="l" defTabSz="914377" rtl="0" eaLnBrk="1" latinLnBrk="0" hangingPunct="1">
              <a:spcBef>
                <a:spcPts val="600"/>
              </a:spcBef>
              <a:buFont typeface="Arial" pitchFamily="34" charset="0"/>
              <a:buChar char="–"/>
              <a:defRPr sz="2000" kern="1200">
                <a:ln>
                  <a:noFill/>
                </a:ln>
                <a:solidFill>
                  <a:schemeClr val="tx1"/>
                </a:solidFill>
                <a:latin typeface="+mn-lt"/>
                <a:ea typeface="+mn-ea"/>
                <a:cs typeface="+mn-cs"/>
              </a:defRPr>
            </a:lvl2pPr>
            <a:lvl3pPr marL="1090586" indent="-228594" algn="l" defTabSz="914377" rtl="0" eaLnBrk="1" latinLnBrk="0" hangingPunct="1">
              <a:spcBef>
                <a:spcPts val="600"/>
              </a:spcBef>
              <a:buFont typeface="Arial" pitchFamily="34" charset="0"/>
              <a:buChar char="•"/>
              <a:defRPr sz="1800" kern="1200">
                <a:ln>
                  <a:noFill/>
                </a:ln>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ln>
                  <a:noFill/>
                </a:ln>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1800" kern="1200">
                <a:ln>
                  <a:noFill/>
                </a:ln>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spcBef>
                <a:spcPts val="0"/>
              </a:spcBef>
              <a:buNone/>
            </a:pPr>
            <a:r>
              <a:rPr lang="en-US" sz="1050" dirty="0">
                <a:solidFill>
                  <a:schemeClr val="bg1"/>
                </a:solidFill>
              </a:rPr>
              <a:t>Source: https://www.nrcce.wvu.edu/news/2017/08/29/wvu-led-research-team-lays-foundation-for-natural-gas-storage-hub-opportunity-for-economic-growth-in-the-region</a:t>
            </a:r>
          </a:p>
        </p:txBody>
      </p:sp>
      <p:pic>
        <p:nvPicPr>
          <p:cNvPr id="5" name="Picture 4">
            <a:extLst>
              <a:ext uri="{FF2B5EF4-FFF2-40B4-BE49-F238E27FC236}">
                <a16:creationId xmlns:a16="http://schemas.microsoft.com/office/drawing/2014/main" xmlns="" id="{795C933A-F336-4347-896D-C94241CCA404}"/>
              </a:ext>
            </a:extLst>
          </p:cNvPr>
          <p:cNvPicPr>
            <a:picLocks noChangeAspect="1"/>
          </p:cNvPicPr>
          <p:nvPr/>
        </p:nvPicPr>
        <p:blipFill>
          <a:blip r:embed="rId3"/>
          <a:stretch>
            <a:fillRect/>
          </a:stretch>
        </p:blipFill>
        <p:spPr>
          <a:xfrm>
            <a:off x="7999309" y="3070261"/>
            <a:ext cx="2033862" cy="2488264"/>
          </a:xfrm>
          <a:prstGeom prst="rect">
            <a:avLst/>
          </a:prstGeom>
          <a:ln w="25400">
            <a:solidFill>
              <a:schemeClr val="tx1"/>
            </a:solidFill>
          </a:ln>
        </p:spPr>
      </p:pic>
      <p:pic>
        <p:nvPicPr>
          <p:cNvPr id="13" name="Picture 12"/>
          <p:cNvPicPr>
            <a:picLocks noChangeAspect="1"/>
          </p:cNvPicPr>
          <p:nvPr/>
        </p:nvPicPr>
        <p:blipFill>
          <a:blip r:embed="rId4"/>
          <a:stretch>
            <a:fillRect/>
          </a:stretch>
        </p:blipFill>
        <p:spPr>
          <a:xfrm>
            <a:off x="10033172" y="3070261"/>
            <a:ext cx="1922464" cy="2488264"/>
          </a:xfrm>
          <a:prstGeom prst="rect">
            <a:avLst/>
          </a:prstGeom>
          <a:solidFill>
            <a:schemeClr val="bg1"/>
          </a:solidFill>
          <a:ln w="25400">
            <a:solidFill>
              <a:schemeClr val="tx1"/>
            </a:solidFill>
          </a:ln>
        </p:spPr>
      </p:pic>
      <p:sp>
        <p:nvSpPr>
          <p:cNvPr id="6" name="TextBox 5"/>
          <p:cNvSpPr txBox="1"/>
          <p:nvPr/>
        </p:nvSpPr>
        <p:spPr>
          <a:xfrm>
            <a:off x="399906" y="3105700"/>
            <a:ext cx="7418213" cy="3416320"/>
          </a:xfrm>
          <a:prstGeom prst="rect">
            <a:avLst/>
          </a:prstGeom>
          <a:noFill/>
        </p:spPr>
        <p:txBody>
          <a:bodyPr wrap="square" rtlCol="0">
            <a:spAutoFit/>
          </a:bodyPr>
          <a:lstStyle/>
          <a:p>
            <a:r>
              <a:rPr lang="en-US" i="1" dirty="0" smtClean="0"/>
              <a:t>“There is an incredible opportunity to establish an ethane storage and distribution hub in the Appalachian region and build a robust petrochemical industry in Appalachia,” said U.S. Secretary of Energy Rick Perry today at the annual National Petroleum Council Meeting in Washington D.C. “As our report shows, there is sufficient global need, and enough regional resources, to help the U.S. gain a significant share of the global petrochemical market. The Trump Administration would also support an Appalachia hub to strengthen our energy and manufacturing security by increasing our geographic production diversity.”  (December 2018)</a:t>
            </a:r>
          </a:p>
          <a:p>
            <a:endParaRPr lang="en-US" dirty="0"/>
          </a:p>
          <a:p>
            <a:endParaRPr lang="en-US" dirty="0" smtClean="0"/>
          </a:p>
          <a:p>
            <a:endParaRPr lang="en-US" dirty="0"/>
          </a:p>
        </p:txBody>
      </p:sp>
      <p:sp>
        <p:nvSpPr>
          <p:cNvPr id="7" name="TextBox 6"/>
          <p:cNvSpPr txBox="1"/>
          <p:nvPr/>
        </p:nvSpPr>
        <p:spPr>
          <a:xfrm>
            <a:off x="399906" y="5939477"/>
            <a:ext cx="9633265" cy="646331"/>
          </a:xfrm>
          <a:prstGeom prst="rect">
            <a:avLst/>
          </a:prstGeom>
          <a:noFill/>
        </p:spPr>
        <p:txBody>
          <a:bodyPr wrap="square" rtlCol="0">
            <a:spAutoFit/>
          </a:bodyPr>
          <a:lstStyle/>
          <a:p>
            <a:pPr algn="just"/>
            <a:r>
              <a:rPr lang="en-US" sz="1200" b="0" dirty="0" smtClean="0"/>
              <a:t>NGL Primer: </a:t>
            </a:r>
            <a:r>
              <a:rPr lang="en-US" sz="1200" u="sng" dirty="0" smtClean="0">
                <a:solidFill>
                  <a:schemeClr val="accent3"/>
                </a:solidFill>
                <a:hlinkClick r:id="rId5"/>
              </a:rPr>
              <a:t>https://www.energy.gov/sites/prod/files/2017/12/f46/NGL%20Primer.pdf</a:t>
            </a:r>
            <a:r>
              <a:rPr lang="en-US" sz="1200" u="sng" dirty="0" smtClean="0">
                <a:solidFill>
                  <a:schemeClr val="accent3"/>
                </a:solidFill>
              </a:rPr>
              <a:t>   </a:t>
            </a:r>
          </a:p>
          <a:p>
            <a:pPr algn="just"/>
            <a:r>
              <a:rPr lang="en-US" sz="1200" b="0" dirty="0" smtClean="0"/>
              <a:t>Report to Congress:  </a:t>
            </a:r>
            <a:r>
              <a:rPr lang="en-US" sz="1200" b="0" dirty="0" smtClean="0">
                <a:solidFill>
                  <a:schemeClr val="accent3"/>
                </a:solidFill>
                <a:hlinkClick r:id="rId6"/>
              </a:rPr>
              <a:t>https://www.energy.gov/sites/prod/files/2018/12/f58/Nov%202018%20DOE%20Ethane%20Hub%20Report.pdf</a:t>
            </a:r>
            <a:endParaRPr lang="en-US" sz="1200" b="0" dirty="0" smtClean="0">
              <a:solidFill>
                <a:schemeClr val="accent3"/>
              </a:solidFill>
            </a:endParaRPr>
          </a:p>
          <a:p>
            <a:endParaRPr lang="en-US" sz="1200" dirty="0"/>
          </a:p>
        </p:txBody>
      </p:sp>
    </p:spTree>
    <p:extLst>
      <p:ext uri="{BB962C8B-B14F-4D97-AF65-F5344CB8AC3E}">
        <p14:creationId xmlns:p14="http://schemas.microsoft.com/office/powerpoint/2010/main" val="7566555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540"/>
            <a:ext cx="10604500" cy="762000"/>
          </a:xfrm>
        </p:spPr>
        <p:txBody>
          <a:bodyPr>
            <a:noAutofit/>
          </a:bodyPr>
          <a:lstStyle/>
          <a:p>
            <a:r>
              <a:rPr lang="en-US" sz="3200" dirty="0" smtClean="0"/>
              <a:t/>
            </a:r>
            <a:br>
              <a:rPr lang="en-US" sz="3200" dirty="0" smtClean="0"/>
            </a:br>
            <a:r>
              <a:rPr lang="en-US" sz="3200" dirty="0" smtClean="0"/>
              <a:t>Petrochemicals Present Generational Opportunity for Ohio Valley</a:t>
            </a:r>
            <a:endParaRPr lang="en-US" sz="3200" dirty="0"/>
          </a:p>
        </p:txBody>
      </p:sp>
      <p:sp>
        <p:nvSpPr>
          <p:cNvPr id="3" name="Text Placeholder 2"/>
          <p:cNvSpPr>
            <a:spLocks noGrp="1"/>
          </p:cNvSpPr>
          <p:nvPr>
            <p:ph type="body" sz="quarter" idx="13"/>
          </p:nvPr>
        </p:nvSpPr>
        <p:spPr/>
        <p:txBody>
          <a:bodyPr>
            <a:normAutofit fontScale="92500" lnSpcReduction="20000"/>
          </a:bodyPr>
          <a:lstStyle/>
          <a:p>
            <a:r>
              <a:rPr lang="en-US" dirty="0"/>
              <a:t>Ethane </a:t>
            </a:r>
            <a:endParaRPr lang="en-US" b="0" dirty="0"/>
          </a:p>
          <a:p>
            <a:r>
              <a:rPr lang="en-US" b="0" dirty="0"/>
              <a:t>• Underutilized co-product of the Appalachian shale gas industry </a:t>
            </a:r>
          </a:p>
          <a:p>
            <a:r>
              <a:rPr lang="en-US" b="0" dirty="0"/>
              <a:t>• Principal petrochemical feedstock for a diversity of consumer products </a:t>
            </a:r>
          </a:p>
          <a:p>
            <a:r>
              <a:rPr lang="en-US" b="0" dirty="0"/>
              <a:t>• Opportunity for Appalachian petrochemical industry </a:t>
            </a:r>
          </a:p>
          <a:p>
            <a:endParaRPr lang="en-US" b="0" dirty="0"/>
          </a:p>
          <a:p>
            <a:r>
              <a:rPr lang="en-US" dirty="0"/>
              <a:t>Expanded Appalachian petrochemical industry can support </a:t>
            </a:r>
            <a:endParaRPr lang="en-US" b="0" dirty="0"/>
          </a:p>
          <a:p>
            <a:r>
              <a:rPr lang="en-US" b="0" dirty="0"/>
              <a:t>• Five world-scale petrochemical crackers </a:t>
            </a:r>
          </a:p>
          <a:p>
            <a:r>
              <a:rPr lang="en-US" b="0" dirty="0"/>
              <a:t>• Regional pipelines and storage network </a:t>
            </a:r>
          </a:p>
          <a:p>
            <a:r>
              <a:rPr lang="en-US" b="0" dirty="0"/>
              <a:t>• Downstream manufacturing facilities </a:t>
            </a:r>
          </a:p>
          <a:p>
            <a:endParaRPr lang="en-US" b="0" dirty="0"/>
          </a:p>
          <a:p>
            <a:r>
              <a:rPr lang="en-US" dirty="0"/>
              <a:t>Economic Benefits </a:t>
            </a:r>
            <a:endParaRPr lang="en-US" b="0" dirty="0"/>
          </a:p>
          <a:p>
            <a:r>
              <a:rPr lang="en-US" b="0" dirty="0"/>
              <a:t>• 100,000 permanent jobs </a:t>
            </a:r>
          </a:p>
          <a:p>
            <a:r>
              <a:rPr lang="en-US" b="0" dirty="0"/>
              <a:t>• $6B annual payroll </a:t>
            </a:r>
          </a:p>
          <a:p>
            <a:r>
              <a:rPr lang="en-US" b="0" dirty="0"/>
              <a:t>• $30B+ private capital investment </a:t>
            </a:r>
          </a:p>
          <a:p>
            <a:r>
              <a:rPr lang="en-US" b="0" dirty="0"/>
              <a:t>• $28B annual revenue </a:t>
            </a:r>
          </a:p>
          <a:p>
            <a:r>
              <a:rPr lang="en-US" b="0" dirty="0"/>
              <a:t>• $3B annual tax revenue </a:t>
            </a:r>
          </a:p>
          <a:p>
            <a:r>
              <a:rPr lang="en-US" b="0" dirty="0"/>
              <a:t>• Reduced production cost for ethane-based intermediate products, which feed the Midwest manufacturing base </a:t>
            </a:r>
          </a:p>
          <a:p>
            <a:endParaRPr lang="en-US" b="0" dirty="0"/>
          </a:p>
          <a:p>
            <a:r>
              <a:rPr lang="en-US" dirty="0"/>
              <a:t>Energy and Manufacturing Security Benefits </a:t>
            </a:r>
            <a:endParaRPr lang="en-US" b="0" dirty="0"/>
          </a:p>
          <a:p>
            <a:r>
              <a:rPr lang="en-US" b="0" dirty="0"/>
              <a:t>• Geographically diversifies U.S. petrochemical manufacturing base </a:t>
            </a:r>
          </a:p>
          <a:p>
            <a:r>
              <a:rPr lang="en-US" b="0" dirty="0"/>
              <a:t>• Expands shale gas production opportunities by providing an outlet for co-produced ethane</a:t>
            </a:r>
          </a:p>
          <a:p>
            <a:endParaRPr lang="en-US" dirty="0"/>
          </a:p>
        </p:txBody>
      </p:sp>
    </p:spTree>
    <p:extLst>
      <p:ext uri="{BB962C8B-B14F-4D97-AF65-F5344CB8AC3E}">
        <p14:creationId xmlns:p14="http://schemas.microsoft.com/office/powerpoint/2010/main" val="4107621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1000"/>
                                        <p:tgtEl>
                                          <p:spTgt spid="3">
                                            <p:txEl>
                                              <p:pRg st="5" end="5"/>
                                            </p:txEl>
                                          </p:spTgt>
                                        </p:tgtEl>
                                      </p:cBhvr>
                                    </p:animEffect>
                                    <p:anim calcmode="lin" valueType="num">
                                      <p:cBhvr>
                                        <p:cTn id="3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1000"/>
                                        <p:tgtEl>
                                          <p:spTgt spid="3">
                                            <p:txEl>
                                              <p:pRg st="6" end="6"/>
                                            </p:txEl>
                                          </p:spTgt>
                                        </p:tgtEl>
                                      </p:cBhvr>
                                    </p:animEffect>
                                    <p:anim calcmode="lin" valueType="num">
                                      <p:cBhvr>
                                        <p:cTn id="3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6" end="6"/>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fade">
                                      <p:cBhvr>
                                        <p:cTn id="39" dur="1000"/>
                                        <p:tgtEl>
                                          <p:spTgt spid="3">
                                            <p:txEl>
                                              <p:pRg st="7" end="7"/>
                                            </p:txEl>
                                          </p:spTgt>
                                        </p:tgtEl>
                                      </p:cBhvr>
                                    </p:animEffect>
                                    <p:anim calcmode="lin" valueType="num">
                                      <p:cBhvr>
                                        <p:cTn id="4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3">
                                            <p:txEl>
                                              <p:pRg st="8" end="8"/>
                                            </p:txEl>
                                          </p:spTgt>
                                        </p:tgtEl>
                                        <p:attrNameLst>
                                          <p:attrName>style.visibility</p:attrName>
                                        </p:attrNameLst>
                                      </p:cBhvr>
                                      <p:to>
                                        <p:strVal val="visible"/>
                                      </p:to>
                                    </p:set>
                                    <p:animEffect transition="in" filter="fade">
                                      <p:cBhvr>
                                        <p:cTn id="44" dur="1000"/>
                                        <p:tgtEl>
                                          <p:spTgt spid="3">
                                            <p:txEl>
                                              <p:pRg st="8" end="8"/>
                                            </p:txEl>
                                          </p:spTgt>
                                        </p:tgtEl>
                                      </p:cBhvr>
                                    </p:animEffect>
                                    <p:anim calcmode="lin" valueType="num">
                                      <p:cBhvr>
                                        <p:cTn id="4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animEffect transition="in" filter="fade">
                                      <p:cBhvr>
                                        <p:cTn id="51" dur="1000"/>
                                        <p:tgtEl>
                                          <p:spTgt spid="3">
                                            <p:txEl>
                                              <p:pRg st="10" end="10"/>
                                            </p:txEl>
                                          </p:spTgt>
                                        </p:tgtEl>
                                      </p:cBhvr>
                                    </p:animEffect>
                                    <p:anim calcmode="lin" valueType="num">
                                      <p:cBhvr>
                                        <p:cTn id="52"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53" dur="1000" fill="hold"/>
                                        <p:tgtEl>
                                          <p:spTgt spid="3">
                                            <p:txEl>
                                              <p:pRg st="10" end="10"/>
                                            </p:txEl>
                                          </p:spTgt>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3">
                                            <p:txEl>
                                              <p:pRg st="11" end="11"/>
                                            </p:txEl>
                                          </p:spTgt>
                                        </p:tgtEl>
                                        <p:attrNameLst>
                                          <p:attrName>style.visibility</p:attrName>
                                        </p:attrNameLst>
                                      </p:cBhvr>
                                      <p:to>
                                        <p:strVal val="visible"/>
                                      </p:to>
                                    </p:set>
                                    <p:animEffect transition="in" filter="fade">
                                      <p:cBhvr>
                                        <p:cTn id="56" dur="1000"/>
                                        <p:tgtEl>
                                          <p:spTgt spid="3">
                                            <p:txEl>
                                              <p:pRg st="11" end="11"/>
                                            </p:txEl>
                                          </p:spTgt>
                                        </p:tgtEl>
                                      </p:cBhvr>
                                    </p:animEffect>
                                    <p:anim calcmode="lin" valueType="num">
                                      <p:cBhvr>
                                        <p:cTn id="57"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11" end="11"/>
                                            </p:txEl>
                                          </p:spTgt>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3">
                                            <p:txEl>
                                              <p:pRg st="12" end="12"/>
                                            </p:txEl>
                                          </p:spTgt>
                                        </p:tgtEl>
                                        <p:attrNameLst>
                                          <p:attrName>style.visibility</p:attrName>
                                        </p:attrNameLst>
                                      </p:cBhvr>
                                      <p:to>
                                        <p:strVal val="visible"/>
                                      </p:to>
                                    </p:set>
                                    <p:animEffect transition="in" filter="fade">
                                      <p:cBhvr>
                                        <p:cTn id="61" dur="1000"/>
                                        <p:tgtEl>
                                          <p:spTgt spid="3">
                                            <p:txEl>
                                              <p:pRg st="12" end="12"/>
                                            </p:txEl>
                                          </p:spTgt>
                                        </p:tgtEl>
                                      </p:cBhvr>
                                    </p:animEffect>
                                    <p:anim calcmode="lin" valueType="num">
                                      <p:cBhvr>
                                        <p:cTn id="62"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63" dur="1000" fill="hold"/>
                                        <p:tgtEl>
                                          <p:spTgt spid="3">
                                            <p:txEl>
                                              <p:pRg st="12" end="12"/>
                                            </p:txEl>
                                          </p:spTgt>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3">
                                            <p:txEl>
                                              <p:pRg st="13" end="13"/>
                                            </p:txEl>
                                          </p:spTgt>
                                        </p:tgtEl>
                                        <p:attrNameLst>
                                          <p:attrName>style.visibility</p:attrName>
                                        </p:attrNameLst>
                                      </p:cBhvr>
                                      <p:to>
                                        <p:strVal val="visible"/>
                                      </p:to>
                                    </p:set>
                                    <p:animEffect transition="in" filter="fade">
                                      <p:cBhvr>
                                        <p:cTn id="66" dur="1000"/>
                                        <p:tgtEl>
                                          <p:spTgt spid="3">
                                            <p:txEl>
                                              <p:pRg st="13" end="13"/>
                                            </p:txEl>
                                          </p:spTgt>
                                        </p:tgtEl>
                                      </p:cBhvr>
                                    </p:animEffect>
                                    <p:anim calcmode="lin" valueType="num">
                                      <p:cBhvr>
                                        <p:cTn id="67" dur="1000" fill="hold"/>
                                        <p:tgtEl>
                                          <p:spTgt spid="3">
                                            <p:txEl>
                                              <p:pRg st="13" end="13"/>
                                            </p:txEl>
                                          </p:spTgt>
                                        </p:tgtEl>
                                        <p:attrNameLst>
                                          <p:attrName>ppt_x</p:attrName>
                                        </p:attrNameLst>
                                      </p:cBhvr>
                                      <p:tavLst>
                                        <p:tav tm="0">
                                          <p:val>
                                            <p:strVal val="#ppt_x"/>
                                          </p:val>
                                        </p:tav>
                                        <p:tav tm="100000">
                                          <p:val>
                                            <p:strVal val="#ppt_x"/>
                                          </p:val>
                                        </p:tav>
                                      </p:tavLst>
                                    </p:anim>
                                    <p:anim calcmode="lin" valueType="num">
                                      <p:cBhvr>
                                        <p:cTn id="68" dur="1000" fill="hold"/>
                                        <p:tgtEl>
                                          <p:spTgt spid="3">
                                            <p:txEl>
                                              <p:pRg st="13" end="13"/>
                                            </p:txEl>
                                          </p:spTgt>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0"/>
                                  </p:stCondLst>
                                  <p:childTnLst>
                                    <p:set>
                                      <p:cBhvr>
                                        <p:cTn id="70" dur="1" fill="hold">
                                          <p:stCondLst>
                                            <p:cond delay="0"/>
                                          </p:stCondLst>
                                        </p:cTn>
                                        <p:tgtEl>
                                          <p:spTgt spid="3">
                                            <p:txEl>
                                              <p:pRg st="14" end="14"/>
                                            </p:txEl>
                                          </p:spTgt>
                                        </p:tgtEl>
                                        <p:attrNameLst>
                                          <p:attrName>style.visibility</p:attrName>
                                        </p:attrNameLst>
                                      </p:cBhvr>
                                      <p:to>
                                        <p:strVal val="visible"/>
                                      </p:to>
                                    </p:set>
                                    <p:animEffect transition="in" filter="fade">
                                      <p:cBhvr>
                                        <p:cTn id="71" dur="1000"/>
                                        <p:tgtEl>
                                          <p:spTgt spid="3">
                                            <p:txEl>
                                              <p:pRg st="14" end="14"/>
                                            </p:txEl>
                                          </p:spTgt>
                                        </p:tgtEl>
                                      </p:cBhvr>
                                    </p:animEffect>
                                    <p:anim calcmode="lin" valueType="num">
                                      <p:cBhvr>
                                        <p:cTn id="72" dur="1000" fill="hold"/>
                                        <p:tgtEl>
                                          <p:spTgt spid="3">
                                            <p:txEl>
                                              <p:pRg st="14" end="14"/>
                                            </p:txEl>
                                          </p:spTgt>
                                        </p:tgtEl>
                                        <p:attrNameLst>
                                          <p:attrName>ppt_x</p:attrName>
                                        </p:attrNameLst>
                                      </p:cBhvr>
                                      <p:tavLst>
                                        <p:tav tm="0">
                                          <p:val>
                                            <p:strVal val="#ppt_x"/>
                                          </p:val>
                                        </p:tav>
                                        <p:tav tm="100000">
                                          <p:val>
                                            <p:strVal val="#ppt_x"/>
                                          </p:val>
                                        </p:tav>
                                      </p:tavLst>
                                    </p:anim>
                                    <p:anim calcmode="lin" valueType="num">
                                      <p:cBhvr>
                                        <p:cTn id="73" dur="1000" fill="hold"/>
                                        <p:tgtEl>
                                          <p:spTgt spid="3">
                                            <p:txEl>
                                              <p:pRg st="14" end="14"/>
                                            </p:txEl>
                                          </p:spTgt>
                                        </p:tgtEl>
                                        <p:attrNameLst>
                                          <p:attrName>ppt_y</p:attrName>
                                        </p:attrNameLst>
                                      </p:cBhvr>
                                      <p:tavLst>
                                        <p:tav tm="0">
                                          <p:val>
                                            <p:strVal val="#ppt_y+.1"/>
                                          </p:val>
                                        </p:tav>
                                        <p:tav tm="100000">
                                          <p:val>
                                            <p:strVal val="#ppt_y"/>
                                          </p:val>
                                        </p:tav>
                                      </p:tavLst>
                                    </p:anim>
                                  </p:childTnLst>
                                </p:cTn>
                              </p:par>
                              <p:par>
                                <p:cTn id="74" presetID="42" presetClass="entr" presetSubtype="0" fill="hold" nodeType="withEffect">
                                  <p:stCondLst>
                                    <p:cond delay="0"/>
                                  </p:stCondLst>
                                  <p:childTnLst>
                                    <p:set>
                                      <p:cBhvr>
                                        <p:cTn id="75" dur="1" fill="hold">
                                          <p:stCondLst>
                                            <p:cond delay="0"/>
                                          </p:stCondLst>
                                        </p:cTn>
                                        <p:tgtEl>
                                          <p:spTgt spid="3">
                                            <p:txEl>
                                              <p:pRg st="15" end="15"/>
                                            </p:txEl>
                                          </p:spTgt>
                                        </p:tgtEl>
                                        <p:attrNameLst>
                                          <p:attrName>style.visibility</p:attrName>
                                        </p:attrNameLst>
                                      </p:cBhvr>
                                      <p:to>
                                        <p:strVal val="visible"/>
                                      </p:to>
                                    </p:set>
                                    <p:animEffect transition="in" filter="fade">
                                      <p:cBhvr>
                                        <p:cTn id="76" dur="1000"/>
                                        <p:tgtEl>
                                          <p:spTgt spid="3">
                                            <p:txEl>
                                              <p:pRg st="15" end="15"/>
                                            </p:txEl>
                                          </p:spTgt>
                                        </p:tgtEl>
                                      </p:cBhvr>
                                    </p:animEffect>
                                    <p:anim calcmode="lin" valueType="num">
                                      <p:cBhvr>
                                        <p:cTn id="77" dur="1000" fill="hold"/>
                                        <p:tgtEl>
                                          <p:spTgt spid="3">
                                            <p:txEl>
                                              <p:pRg st="15" end="15"/>
                                            </p:txEl>
                                          </p:spTgt>
                                        </p:tgtEl>
                                        <p:attrNameLst>
                                          <p:attrName>ppt_x</p:attrName>
                                        </p:attrNameLst>
                                      </p:cBhvr>
                                      <p:tavLst>
                                        <p:tav tm="0">
                                          <p:val>
                                            <p:strVal val="#ppt_x"/>
                                          </p:val>
                                        </p:tav>
                                        <p:tav tm="100000">
                                          <p:val>
                                            <p:strVal val="#ppt_x"/>
                                          </p:val>
                                        </p:tav>
                                      </p:tavLst>
                                    </p:anim>
                                    <p:anim calcmode="lin" valueType="num">
                                      <p:cBhvr>
                                        <p:cTn id="78" dur="1000" fill="hold"/>
                                        <p:tgtEl>
                                          <p:spTgt spid="3">
                                            <p:txEl>
                                              <p:pRg st="15" end="15"/>
                                            </p:txEl>
                                          </p:spTgt>
                                        </p:tgtEl>
                                        <p:attrNameLst>
                                          <p:attrName>ppt_y</p:attrName>
                                        </p:attrNameLst>
                                      </p:cBhvr>
                                      <p:tavLst>
                                        <p:tav tm="0">
                                          <p:val>
                                            <p:strVal val="#ppt_y+.1"/>
                                          </p:val>
                                        </p:tav>
                                        <p:tav tm="100000">
                                          <p:val>
                                            <p:strVal val="#ppt_y"/>
                                          </p:val>
                                        </p:tav>
                                      </p:tavLst>
                                    </p:anim>
                                  </p:childTnLst>
                                </p:cTn>
                              </p:par>
                              <p:par>
                                <p:cTn id="79" presetID="42" presetClass="entr" presetSubtype="0" fill="hold" nodeType="withEffect">
                                  <p:stCondLst>
                                    <p:cond delay="0"/>
                                  </p:stCondLst>
                                  <p:childTnLst>
                                    <p:set>
                                      <p:cBhvr>
                                        <p:cTn id="80" dur="1" fill="hold">
                                          <p:stCondLst>
                                            <p:cond delay="0"/>
                                          </p:stCondLst>
                                        </p:cTn>
                                        <p:tgtEl>
                                          <p:spTgt spid="3">
                                            <p:txEl>
                                              <p:pRg st="16" end="16"/>
                                            </p:txEl>
                                          </p:spTgt>
                                        </p:tgtEl>
                                        <p:attrNameLst>
                                          <p:attrName>style.visibility</p:attrName>
                                        </p:attrNameLst>
                                      </p:cBhvr>
                                      <p:to>
                                        <p:strVal val="visible"/>
                                      </p:to>
                                    </p:set>
                                    <p:animEffect transition="in" filter="fade">
                                      <p:cBhvr>
                                        <p:cTn id="81" dur="1000"/>
                                        <p:tgtEl>
                                          <p:spTgt spid="3">
                                            <p:txEl>
                                              <p:pRg st="16" end="16"/>
                                            </p:txEl>
                                          </p:spTgt>
                                        </p:tgtEl>
                                      </p:cBhvr>
                                    </p:animEffect>
                                    <p:anim calcmode="lin" valueType="num">
                                      <p:cBhvr>
                                        <p:cTn id="82" dur="1000" fill="hold"/>
                                        <p:tgtEl>
                                          <p:spTgt spid="3">
                                            <p:txEl>
                                              <p:pRg st="16" end="16"/>
                                            </p:txEl>
                                          </p:spTgt>
                                        </p:tgtEl>
                                        <p:attrNameLst>
                                          <p:attrName>ppt_x</p:attrName>
                                        </p:attrNameLst>
                                      </p:cBhvr>
                                      <p:tavLst>
                                        <p:tav tm="0">
                                          <p:val>
                                            <p:strVal val="#ppt_x"/>
                                          </p:val>
                                        </p:tav>
                                        <p:tav tm="100000">
                                          <p:val>
                                            <p:strVal val="#ppt_x"/>
                                          </p:val>
                                        </p:tav>
                                      </p:tavLst>
                                    </p:anim>
                                    <p:anim calcmode="lin" valueType="num">
                                      <p:cBhvr>
                                        <p:cTn id="83" dur="1000" fill="hold"/>
                                        <p:tgtEl>
                                          <p:spTgt spid="3">
                                            <p:txEl>
                                              <p:pRg st="16" end="16"/>
                                            </p:txEl>
                                          </p:spTgt>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nodeType="clickEffect">
                                  <p:stCondLst>
                                    <p:cond delay="0"/>
                                  </p:stCondLst>
                                  <p:childTnLst>
                                    <p:set>
                                      <p:cBhvr>
                                        <p:cTn id="87" dur="1" fill="hold">
                                          <p:stCondLst>
                                            <p:cond delay="0"/>
                                          </p:stCondLst>
                                        </p:cTn>
                                        <p:tgtEl>
                                          <p:spTgt spid="3">
                                            <p:txEl>
                                              <p:pRg st="18" end="18"/>
                                            </p:txEl>
                                          </p:spTgt>
                                        </p:tgtEl>
                                        <p:attrNameLst>
                                          <p:attrName>style.visibility</p:attrName>
                                        </p:attrNameLst>
                                      </p:cBhvr>
                                      <p:to>
                                        <p:strVal val="visible"/>
                                      </p:to>
                                    </p:set>
                                    <p:animEffect transition="in" filter="fade">
                                      <p:cBhvr>
                                        <p:cTn id="88" dur="1000"/>
                                        <p:tgtEl>
                                          <p:spTgt spid="3">
                                            <p:txEl>
                                              <p:pRg st="18" end="18"/>
                                            </p:txEl>
                                          </p:spTgt>
                                        </p:tgtEl>
                                      </p:cBhvr>
                                    </p:animEffect>
                                    <p:anim calcmode="lin" valueType="num">
                                      <p:cBhvr>
                                        <p:cTn id="89" dur="1000" fill="hold"/>
                                        <p:tgtEl>
                                          <p:spTgt spid="3">
                                            <p:txEl>
                                              <p:pRg st="18" end="18"/>
                                            </p:txEl>
                                          </p:spTgt>
                                        </p:tgtEl>
                                        <p:attrNameLst>
                                          <p:attrName>ppt_x</p:attrName>
                                        </p:attrNameLst>
                                      </p:cBhvr>
                                      <p:tavLst>
                                        <p:tav tm="0">
                                          <p:val>
                                            <p:strVal val="#ppt_x"/>
                                          </p:val>
                                        </p:tav>
                                        <p:tav tm="100000">
                                          <p:val>
                                            <p:strVal val="#ppt_x"/>
                                          </p:val>
                                        </p:tav>
                                      </p:tavLst>
                                    </p:anim>
                                    <p:anim calcmode="lin" valueType="num">
                                      <p:cBhvr>
                                        <p:cTn id="90" dur="1000" fill="hold"/>
                                        <p:tgtEl>
                                          <p:spTgt spid="3">
                                            <p:txEl>
                                              <p:pRg st="18" end="18"/>
                                            </p:txEl>
                                          </p:spTgt>
                                        </p:tgtEl>
                                        <p:attrNameLst>
                                          <p:attrName>ppt_y</p:attrName>
                                        </p:attrNameLst>
                                      </p:cBhvr>
                                      <p:tavLst>
                                        <p:tav tm="0">
                                          <p:val>
                                            <p:strVal val="#ppt_y+.1"/>
                                          </p:val>
                                        </p:tav>
                                        <p:tav tm="100000">
                                          <p:val>
                                            <p:strVal val="#ppt_y"/>
                                          </p:val>
                                        </p:tav>
                                      </p:tavLst>
                                    </p:anim>
                                  </p:childTnLst>
                                </p:cTn>
                              </p:par>
                              <p:par>
                                <p:cTn id="91" presetID="42" presetClass="entr" presetSubtype="0" fill="hold" nodeType="withEffect">
                                  <p:stCondLst>
                                    <p:cond delay="0"/>
                                  </p:stCondLst>
                                  <p:childTnLst>
                                    <p:set>
                                      <p:cBhvr>
                                        <p:cTn id="92" dur="1" fill="hold">
                                          <p:stCondLst>
                                            <p:cond delay="0"/>
                                          </p:stCondLst>
                                        </p:cTn>
                                        <p:tgtEl>
                                          <p:spTgt spid="3">
                                            <p:txEl>
                                              <p:pRg st="19" end="19"/>
                                            </p:txEl>
                                          </p:spTgt>
                                        </p:tgtEl>
                                        <p:attrNameLst>
                                          <p:attrName>style.visibility</p:attrName>
                                        </p:attrNameLst>
                                      </p:cBhvr>
                                      <p:to>
                                        <p:strVal val="visible"/>
                                      </p:to>
                                    </p:set>
                                    <p:animEffect transition="in" filter="fade">
                                      <p:cBhvr>
                                        <p:cTn id="93" dur="1000"/>
                                        <p:tgtEl>
                                          <p:spTgt spid="3">
                                            <p:txEl>
                                              <p:pRg st="19" end="19"/>
                                            </p:txEl>
                                          </p:spTgt>
                                        </p:tgtEl>
                                      </p:cBhvr>
                                    </p:animEffect>
                                    <p:anim calcmode="lin" valueType="num">
                                      <p:cBhvr>
                                        <p:cTn id="94" dur="1000" fill="hold"/>
                                        <p:tgtEl>
                                          <p:spTgt spid="3">
                                            <p:txEl>
                                              <p:pRg st="19" end="19"/>
                                            </p:txEl>
                                          </p:spTgt>
                                        </p:tgtEl>
                                        <p:attrNameLst>
                                          <p:attrName>ppt_x</p:attrName>
                                        </p:attrNameLst>
                                      </p:cBhvr>
                                      <p:tavLst>
                                        <p:tav tm="0">
                                          <p:val>
                                            <p:strVal val="#ppt_x"/>
                                          </p:val>
                                        </p:tav>
                                        <p:tav tm="100000">
                                          <p:val>
                                            <p:strVal val="#ppt_x"/>
                                          </p:val>
                                        </p:tav>
                                      </p:tavLst>
                                    </p:anim>
                                    <p:anim calcmode="lin" valueType="num">
                                      <p:cBhvr>
                                        <p:cTn id="95" dur="1000" fill="hold"/>
                                        <p:tgtEl>
                                          <p:spTgt spid="3">
                                            <p:txEl>
                                              <p:pRg st="19" end="19"/>
                                            </p:txEl>
                                          </p:spTgt>
                                        </p:tgtEl>
                                        <p:attrNameLst>
                                          <p:attrName>ppt_y</p:attrName>
                                        </p:attrNameLst>
                                      </p:cBhvr>
                                      <p:tavLst>
                                        <p:tav tm="0">
                                          <p:val>
                                            <p:strVal val="#ppt_y+.1"/>
                                          </p:val>
                                        </p:tav>
                                        <p:tav tm="100000">
                                          <p:val>
                                            <p:strVal val="#ppt_y"/>
                                          </p:val>
                                        </p:tav>
                                      </p:tavLst>
                                    </p:anim>
                                  </p:childTnLst>
                                </p:cTn>
                              </p:par>
                              <p:par>
                                <p:cTn id="96" presetID="42" presetClass="entr" presetSubtype="0" fill="hold" nodeType="withEffect">
                                  <p:stCondLst>
                                    <p:cond delay="0"/>
                                  </p:stCondLst>
                                  <p:childTnLst>
                                    <p:set>
                                      <p:cBhvr>
                                        <p:cTn id="97" dur="1" fill="hold">
                                          <p:stCondLst>
                                            <p:cond delay="0"/>
                                          </p:stCondLst>
                                        </p:cTn>
                                        <p:tgtEl>
                                          <p:spTgt spid="3">
                                            <p:txEl>
                                              <p:pRg st="20" end="20"/>
                                            </p:txEl>
                                          </p:spTgt>
                                        </p:tgtEl>
                                        <p:attrNameLst>
                                          <p:attrName>style.visibility</p:attrName>
                                        </p:attrNameLst>
                                      </p:cBhvr>
                                      <p:to>
                                        <p:strVal val="visible"/>
                                      </p:to>
                                    </p:set>
                                    <p:animEffect transition="in" filter="fade">
                                      <p:cBhvr>
                                        <p:cTn id="98" dur="1000"/>
                                        <p:tgtEl>
                                          <p:spTgt spid="3">
                                            <p:txEl>
                                              <p:pRg st="20" end="20"/>
                                            </p:txEl>
                                          </p:spTgt>
                                        </p:tgtEl>
                                      </p:cBhvr>
                                    </p:animEffect>
                                    <p:anim calcmode="lin" valueType="num">
                                      <p:cBhvr>
                                        <p:cTn id="99" dur="1000" fill="hold"/>
                                        <p:tgtEl>
                                          <p:spTgt spid="3">
                                            <p:txEl>
                                              <p:pRg st="20" end="20"/>
                                            </p:txEl>
                                          </p:spTgt>
                                        </p:tgtEl>
                                        <p:attrNameLst>
                                          <p:attrName>ppt_x</p:attrName>
                                        </p:attrNameLst>
                                      </p:cBhvr>
                                      <p:tavLst>
                                        <p:tav tm="0">
                                          <p:val>
                                            <p:strVal val="#ppt_x"/>
                                          </p:val>
                                        </p:tav>
                                        <p:tav tm="100000">
                                          <p:val>
                                            <p:strVal val="#ppt_x"/>
                                          </p:val>
                                        </p:tav>
                                      </p:tavLst>
                                    </p:anim>
                                    <p:anim calcmode="lin" valueType="num">
                                      <p:cBhvr>
                                        <p:cTn id="100" dur="1000" fill="hold"/>
                                        <p:tgtEl>
                                          <p:spTgt spid="3">
                                            <p:txEl>
                                              <p:pRg st="20" end="2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33846A3B-3508-4D7E-B229-7B667B48992E}"/>
              </a:ext>
            </a:extLst>
          </p:cNvPr>
          <p:cNvSpPr>
            <a:spLocks noGrp="1"/>
          </p:cNvSpPr>
          <p:nvPr>
            <p:ph type="title"/>
          </p:nvPr>
        </p:nvSpPr>
        <p:spPr>
          <a:xfrm>
            <a:off x="0" y="0"/>
            <a:ext cx="11671300" cy="762000"/>
          </a:xfrm>
        </p:spPr>
        <p:txBody>
          <a:bodyPr>
            <a:noAutofit/>
          </a:bodyPr>
          <a:lstStyle/>
          <a:p>
            <a:r>
              <a:rPr lang="en-US" sz="3200" dirty="0" smtClean="0"/>
              <a:t>Ethane Related Products a Significant Contributor to GDP </a:t>
            </a:r>
            <a:endParaRPr lang="en-US" sz="3200" dirty="0"/>
          </a:p>
        </p:txBody>
      </p:sp>
      <p:pic>
        <p:nvPicPr>
          <p:cNvPr id="4" name="Content Placeholder 3">
            <a:extLst>
              <a:ext uri="{FF2B5EF4-FFF2-40B4-BE49-F238E27FC236}">
                <a16:creationId xmlns:a16="http://schemas.microsoft.com/office/drawing/2014/main" xmlns="" id="{8517A721-59F3-4C0A-ACBF-C1E756C55691}"/>
              </a:ext>
            </a:extLst>
          </p:cNvPr>
          <p:cNvPicPr>
            <a:picLocks noGrp="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694871" y="1073332"/>
            <a:ext cx="9788071" cy="5177008"/>
          </a:xfrm>
          <a:prstGeom prst="rect">
            <a:avLst/>
          </a:prstGeom>
          <a:noFill/>
        </p:spPr>
      </p:pic>
    </p:spTree>
    <p:extLst>
      <p:ext uri="{BB962C8B-B14F-4D97-AF65-F5344CB8AC3E}">
        <p14:creationId xmlns:p14="http://schemas.microsoft.com/office/powerpoint/2010/main" val="31133036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33846A3B-3508-4D7E-B229-7B667B48992E}"/>
              </a:ext>
            </a:extLst>
          </p:cNvPr>
          <p:cNvSpPr>
            <a:spLocks noGrp="1"/>
          </p:cNvSpPr>
          <p:nvPr>
            <p:ph type="title"/>
          </p:nvPr>
        </p:nvSpPr>
        <p:spPr>
          <a:xfrm>
            <a:off x="0" y="20504"/>
            <a:ext cx="11089043" cy="762000"/>
          </a:xfrm>
        </p:spPr>
        <p:txBody>
          <a:bodyPr>
            <a:normAutofit/>
          </a:bodyPr>
          <a:lstStyle/>
          <a:p>
            <a:r>
              <a:rPr lang="en-US" sz="3200" dirty="0" smtClean="0"/>
              <a:t>Is Appalachia Realizing the Full Benefit of its Ethane Resource?</a:t>
            </a:r>
            <a:endParaRPr lang="en-US" sz="3200" dirty="0"/>
          </a:p>
        </p:txBody>
      </p:sp>
      <p:pic>
        <p:nvPicPr>
          <p:cNvPr id="4" name="Content Placeholder 3">
            <a:extLst>
              <a:ext uri="{FF2B5EF4-FFF2-40B4-BE49-F238E27FC236}">
                <a16:creationId xmlns:a16="http://schemas.microsoft.com/office/drawing/2014/main" xmlns="" id="{3E35E65E-CE0C-42B2-B30B-15651BFBEC89}"/>
              </a:ext>
            </a:extLst>
          </p:cNvPr>
          <p:cNvPicPr>
            <a:picLocks noGrp="1" noChangeAspect="1"/>
          </p:cNvPicPr>
          <p:nvPr>
            <p:ph idx="4294967295"/>
          </p:nvPr>
        </p:nvPicPr>
        <p:blipFill>
          <a:blip r:embed="rId3"/>
          <a:stretch>
            <a:fillRect/>
          </a:stretch>
        </p:blipFill>
        <p:spPr>
          <a:xfrm>
            <a:off x="0" y="1673225"/>
            <a:ext cx="3105150" cy="3524250"/>
          </a:xfrm>
          <a:prstGeom prst="rect">
            <a:avLst/>
          </a:prstGeom>
        </p:spPr>
      </p:pic>
      <p:pic>
        <p:nvPicPr>
          <p:cNvPr id="5" name="Picture 4">
            <a:extLst>
              <a:ext uri="{FF2B5EF4-FFF2-40B4-BE49-F238E27FC236}">
                <a16:creationId xmlns:a16="http://schemas.microsoft.com/office/drawing/2014/main" xmlns="" id="{81B19E5E-9A83-4914-B838-777D4F8EACF2}"/>
              </a:ext>
            </a:extLst>
          </p:cNvPr>
          <p:cNvPicPr>
            <a:picLocks noChangeAspect="1"/>
          </p:cNvPicPr>
          <p:nvPr/>
        </p:nvPicPr>
        <p:blipFill>
          <a:blip r:embed="rId4"/>
          <a:stretch>
            <a:fillRect/>
          </a:stretch>
        </p:blipFill>
        <p:spPr>
          <a:xfrm>
            <a:off x="3265684" y="1707765"/>
            <a:ext cx="2971800" cy="3609975"/>
          </a:xfrm>
          <a:prstGeom prst="rect">
            <a:avLst/>
          </a:prstGeom>
        </p:spPr>
      </p:pic>
      <p:pic>
        <p:nvPicPr>
          <p:cNvPr id="6" name="Picture 5">
            <a:extLst>
              <a:ext uri="{FF2B5EF4-FFF2-40B4-BE49-F238E27FC236}">
                <a16:creationId xmlns:a16="http://schemas.microsoft.com/office/drawing/2014/main" xmlns="" id="{A571EE9F-2E82-42D7-B4F0-98043FF76DED}"/>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344064" y="5317740"/>
            <a:ext cx="2237105" cy="543560"/>
          </a:xfrm>
          <a:prstGeom prst="rect">
            <a:avLst/>
          </a:prstGeom>
          <a:noFill/>
        </p:spPr>
      </p:pic>
      <p:sp>
        <p:nvSpPr>
          <p:cNvPr id="7" name="Content Placeholder 1">
            <a:extLst>
              <a:ext uri="{FF2B5EF4-FFF2-40B4-BE49-F238E27FC236}">
                <a16:creationId xmlns:a16="http://schemas.microsoft.com/office/drawing/2014/main" xmlns="" id="{7E093758-6951-4013-BFA7-3A2B2D808DBF}"/>
              </a:ext>
            </a:extLst>
          </p:cNvPr>
          <p:cNvSpPr txBox="1">
            <a:spLocks/>
          </p:cNvSpPr>
          <p:nvPr/>
        </p:nvSpPr>
        <p:spPr>
          <a:xfrm>
            <a:off x="6612819" y="1673225"/>
            <a:ext cx="5330292" cy="47123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373838"/>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73838"/>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73838"/>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smtClean="0">
                <a:solidFill>
                  <a:srgbClr val="002060"/>
                </a:solidFill>
                <a:latin typeface="Calibri" panose="020F0502020204030204" pitchFamily="34" charset="0"/>
              </a:rPr>
              <a:t>Petrochemical </a:t>
            </a:r>
            <a:r>
              <a:rPr lang="en-US" sz="2400" dirty="0">
                <a:solidFill>
                  <a:srgbClr val="002060"/>
                </a:solidFill>
                <a:latin typeface="Calibri" panose="020F0502020204030204" pitchFamily="34" charset="0"/>
              </a:rPr>
              <a:t>value chain in Appalachia has </a:t>
            </a:r>
            <a:r>
              <a:rPr lang="en-US" sz="2400" dirty="0" smtClean="0">
                <a:solidFill>
                  <a:srgbClr val="002060"/>
                </a:solidFill>
                <a:latin typeface="Calibri" panose="020F0502020204030204" pitchFamily="34" charset="0"/>
              </a:rPr>
              <a:t>significant upstream and downstream activity </a:t>
            </a:r>
            <a:r>
              <a:rPr lang="en-US" sz="2400" dirty="0">
                <a:solidFill>
                  <a:srgbClr val="002060"/>
                </a:solidFill>
                <a:latin typeface="Calibri" panose="020F0502020204030204" pitchFamily="34" charset="0"/>
              </a:rPr>
              <a:t>with </a:t>
            </a:r>
            <a:r>
              <a:rPr lang="en-US" sz="2400" dirty="0" smtClean="0">
                <a:solidFill>
                  <a:srgbClr val="002060"/>
                </a:solidFill>
                <a:latin typeface="Calibri" panose="020F0502020204030204" pitchFamily="34" charset="0"/>
              </a:rPr>
              <a:t>little midstream activity</a:t>
            </a:r>
            <a:endParaRPr lang="en-US" sz="2400" b="0" dirty="0">
              <a:solidFill>
                <a:srgbClr val="002060"/>
              </a:solidFill>
              <a:latin typeface="Calibri" panose="020F0502020204030204" pitchFamily="34" charset="0"/>
            </a:endParaRPr>
          </a:p>
          <a:p>
            <a:r>
              <a:rPr lang="en-US" sz="2400" b="0" dirty="0" smtClean="0">
                <a:solidFill>
                  <a:srgbClr val="002060"/>
                </a:solidFill>
                <a:latin typeface="Calibri" panose="020F0502020204030204" pitchFamily="34" charset="0"/>
              </a:rPr>
              <a:t>Region is exporting its low cost ethane to Gulf Coast and internationally</a:t>
            </a:r>
            <a:endParaRPr lang="en-US" sz="2400" b="0" dirty="0">
              <a:solidFill>
                <a:srgbClr val="002060"/>
              </a:solidFill>
              <a:latin typeface="Calibri" panose="020F0502020204030204" pitchFamily="34" charset="0"/>
            </a:endParaRPr>
          </a:p>
          <a:p>
            <a:r>
              <a:rPr lang="en-US" sz="2400" b="0" dirty="0" smtClean="0">
                <a:solidFill>
                  <a:srgbClr val="002060"/>
                </a:solidFill>
                <a:latin typeface="Calibri" panose="020F0502020204030204" pitchFamily="34" charset="0"/>
              </a:rPr>
              <a:t>Region is importing chemical intermediates derived from ethane elsewhere</a:t>
            </a:r>
            <a:endParaRPr lang="en-US" sz="2400" b="0" dirty="0">
              <a:solidFill>
                <a:srgbClr val="002060"/>
              </a:solidFill>
              <a:latin typeface="Calibri" panose="020F0502020204030204" pitchFamily="34" charset="0"/>
            </a:endParaRPr>
          </a:p>
        </p:txBody>
      </p:sp>
      <p:sp>
        <p:nvSpPr>
          <p:cNvPr id="8" name="TextBox 7">
            <a:extLst>
              <a:ext uri="{FF2B5EF4-FFF2-40B4-BE49-F238E27FC236}">
                <a16:creationId xmlns:a16="http://schemas.microsoft.com/office/drawing/2014/main" xmlns="" id="{7C18287D-A2DC-4416-BBAB-73DAE00BD993}"/>
              </a:ext>
            </a:extLst>
          </p:cNvPr>
          <p:cNvSpPr txBox="1"/>
          <p:nvPr/>
        </p:nvSpPr>
        <p:spPr>
          <a:xfrm>
            <a:off x="1742319" y="1185967"/>
            <a:ext cx="3440594" cy="461665"/>
          </a:xfrm>
          <a:prstGeom prst="rect">
            <a:avLst/>
          </a:prstGeom>
          <a:noFill/>
        </p:spPr>
        <p:txBody>
          <a:bodyPr wrap="square" rtlCol="0">
            <a:spAutoFit/>
          </a:bodyPr>
          <a:lstStyle/>
          <a:p>
            <a:r>
              <a:rPr lang="en-US" sz="2400" b="1" dirty="0"/>
              <a:t>Petrochemical Clusters </a:t>
            </a:r>
          </a:p>
        </p:txBody>
      </p:sp>
    </p:spTree>
    <p:extLst>
      <p:ext uri="{BB962C8B-B14F-4D97-AF65-F5344CB8AC3E}">
        <p14:creationId xmlns:p14="http://schemas.microsoft.com/office/powerpoint/2010/main" val="32660792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33846A3B-3508-4D7E-B229-7B667B48992E}"/>
              </a:ext>
            </a:extLst>
          </p:cNvPr>
          <p:cNvSpPr>
            <a:spLocks noGrp="1"/>
          </p:cNvSpPr>
          <p:nvPr>
            <p:ph type="title"/>
          </p:nvPr>
        </p:nvSpPr>
        <p:spPr>
          <a:xfrm>
            <a:off x="0" y="15393"/>
            <a:ext cx="11976100" cy="762000"/>
          </a:xfrm>
        </p:spPr>
        <p:txBody>
          <a:bodyPr>
            <a:normAutofit/>
          </a:bodyPr>
          <a:lstStyle/>
          <a:p>
            <a:r>
              <a:rPr lang="en-US" sz="3200" dirty="0" smtClean="0"/>
              <a:t>The Majority of Ethylene Capacity is Currently in Gulf Coast </a:t>
            </a:r>
            <a:endParaRPr lang="en-US" sz="3200" dirty="0"/>
          </a:p>
        </p:txBody>
      </p:sp>
      <p:graphicFrame>
        <p:nvGraphicFramePr>
          <p:cNvPr id="4" name="Content Placeholder 3">
            <a:extLst>
              <a:ext uri="{FF2B5EF4-FFF2-40B4-BE49-F238E27FC236}">
                <a16:creationId xmlns:a16="http://schemas.microsoft.com/office/drawing/2014/main" xmlns="" id="{63BDA3AC-529B-48DB-BA00-A48BAD31C009}"/>
              </a:ext>
            </a:extLst>
          </p:cNvPr>
          <p:cNvGraphicFramePr>
            <a:graphicFrameLocks noGrp="1"/>
          </p:cNvGraphicFramePr>
          <p:nvPr>
            <p:ph idx="4294967295"/>
            <p:extLst>
              <p:ext uri="{D42A27DB-BD31-4B8C-83A1-F6EECF244321}">
                <p14:modId xmlns:p14="http://schemas.microsoft.com/office/powerpoint/2010/main" val="2297584109"/>
              </p:ext>
            </p:extLst>
          </p:nvPr>
        </p:nvGraphicFramePr>
        <p:xfrm>
          <a:off x="0" y="1724025"/>
          <a:ext cx="5496244" cy="412115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xmlns="" id="{C307EEB8-CB13-4322-8C1F-28ADFAFA09CE}"/>
              </a:ext>
            </a:extLst>
          </p:cNvPr>
          <p:cNvSpPr txBox="1"/>
          <p:nvPr/>
        </p:nvSpPr>
        <p:spPr>
          <a:xfrm>
            <a:off x="323169" y="855498"/>
            <a:ext cx="4849905" cy="830997"/>
          </a:xfrm>
          <a:prstGeom prst="rect">
            <a:avLst/>
          </a:prstGeom>
          <a:noFill/>
        </p:spPr>
        <p:txBody>
          <a:bodyPr wrap="square" rtlCol="0">
            <a:spAutoFit/>
          </a:bodyPr>
          <a:lstStyle/>
          <a:p>
            <a:r>
              <a:rPr lang="en-US" sz="2400" b="1" dirty="0"/>
              <a:t>U.S. Ethylene Production Capacity </a:t>
            </a:r>
            <a:r>
              <a:rPr lang="en-US" sz="2400" b="1" dirty="0" smtClean="0"/>
              <a:t>Through 2016 </a:t>
            </a:r>
            <a:r>
              <a:rPr lang="en-US" sz="2400" dirty="0" smtClean="0"/>
              <a:t>(</a:t>
            </a:r>
            <a:r>
              <a:rPr lang="en-US" sz="2400" dirty="0"/>
              <a:t>million metric tons)</a:t>
            </a:r>
          </a:p>
        </p:txBody>
      </p:sp>
      <p:pic>
        <p:nvPicPr>
          <p:cNvPr id="8" name="Picture 7"/>
          <p:cNvPicPr/>
          <p:nvPr/>
        </p:nvPicPr>
        <p:blipFill>
          <a:blip r:embed="rId4" cstate="print">
            <a:extLst>
              <a:ext uri="{28A0092B-C50C-407E-A947-70E740481C1C}">
                <a14:useLocalDpi xmlns:a14="http://schemas.microsoft.com/office/drawing/2010/main" val="0"/>
              </a:ext>
            </a:extLst>
          </a:blip>
          <a:stretch>
            <a:fillRect/>
          </a:stretch>
        </p:blipFill>
        <p:spPr>
          <a:xfrm>
            <a:off x="5731239" y="1724025"/>
            <a:ext cx="5225519" cy="4121150"/>
          </a:xfrm>
          <a:prstGeom prst="rect">
            <a:avLst/>
          </a:prstGeom>
        </p:spPr>
      </p:pic>
      <p:sp>
        <p:nvSpPr>
          <p:cNvPr id="2" name="TextBox 1"/>
          <p:cNvSpPr txBox="1"/>
          <p:nvPr/>
        </p:nvSpPr>
        <p:spPr>
          <a:xfrm>
            <a:off x="5625177" y="1115430"/>
            <a:ext cx="5856860" cy="461665"/>
          </a:xfrm>
          <a:prstGeom prst="rect">
            <a:avLst/>
          </a:prstGeom>
          <a:noFill/>
        </p:spPr>
        <p:txBody>
          <a:bodyPr wrap="none" rtlCol="0">
            <a:spAutoFit/>
          </a:bodyPr>
          <a:lstStyle/>
          <a:p>
            <a:r>
              <a:rPr lang="en-US" sz="2400" b="1" dirty="0"/>
              <a:t>Mont </a:t>
            </a:r>
            <a:r>
              <a:rPr lang="en-US" sz="2400" b="1" dirty="0" err="1"/>
              <a:t>Belvieu</a:t>
            </a:r>
            <a:r>
              <a:rPr lang="en-US" sz="2400" b="1" dirty="0"/>
              <a:t> and </a:t>
            </a:r>
            <a:r>
              <a:rPr lang="en-US" sz="2400" b="1" dirty="0" smtClean="0"/>
              <a:t>Gulf </a:t>
            </a:r>
            <a:r>
              <a:rPr lang="en-US" sz="2400" b="1" dirty="0"/>
              <a:t>Coast </a:t>
            </a:r>
            <a:r>
              <a:rPr lang="en-US" sz="2400" b="1" dirty="0" smtClean="0"/>
              <a:t>Infrastructure</a:t>
            </a:r>
            <a:endParaRPr lang="en-US" sz="2400" dirty="0"/>
          </a:p>
        </p:txBody>
      </p:sp>
    </p:spTree>
    <p:extLst>
      <p:ext uri="{BB962C8B-B14F-4D97-AF65-F5344CB8AC3E}">
        <p14:creationId xmlns:p14="http://schemas.microsoft.com/office/powerpoint/2010/main" val="137400866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EIA">
    <a:dk1>
      <a:srgbClr val="000000"/>
    </a:dk1>
    <a:lt1>
      <a:srgbClr val="FFFFFF"/>
    </a:lt1>
    <a:dk2>
      <a:srgbClr val="003953"/>
    </a:dk2>
    <a:lt2>
      <a:srgbClr val="333333"/>
    </a:lt2>
    <a:accent1>
      <a:srgbClr val="0096D7"/>
    </a:accent1>
    <a:accent2>
      <a:srgbClr val="BD732A"/>
    </a:accent2>
    <a:accent3>
      <a:srgbClr val="5D9732"/>
    </a:accent3>
    <a:accent4>
      <a:srgbClr val="FFC702"/>
    </a:accent4>
    <a:accent5>
      <a:srgbClr val="A33340"/>
    </a:accent5>
    <a:accent6>
      <a:srgbClr val="675005"/>
    </a:accent6>
    <a:hlink>
      <a:srgbClr val="0096D7"/>
    </a:hlink>
    <a:folHlink>
      <a:srgbClr val="5D9732"/>
    </a:folHlink>
  </a:clrScheme>
  <a:fontScheme name="EIA 2">
    <a:majorFont>
      <a:latin typeface="Times New Roman"/>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EIA">
    <a:dk1>
      <a:srgbClr val="000000"/>
    </a:dk1>
    <a:lt1>
      <a:srgbClr val="FFFFFF"/>
    </a:lt1>
    <a:dk2>
      <a:srgbClr val="003953"/>
    </a:dk2>
    <a:lt2>
      <a:srgbClr val="333333"/>
    </a:lt2>
    <a:accent1>
      <a:srgbClr val="0096D7"/>
    </a:accent1>
    <a:accent2>
      <a:srgbClr val="BD732A"/>
    </a:accent2>
    <a:accent3>
      <a:srgbClr val="5D9732"/>
    </a:accent3>
    <a:accent4>
      <a:srgbClr val="FFC702"/>
    </a:accent4>
    <a:accent5>
      <a:srgbClr val="A33340"/>
    </a:accent5>
    <a:accent6>
      <a:srgbClr val="675005"/>
    </a:accent6>
    <a:hlink>
      <a:srgbClr val="0096D7"/>
    </a:hlink>
    <a:folHlink>
      <a:srgbClr val="5D9732"/>
    </a:folHlink>
  </a:clrScheme>
  <a:fontScheme name="EIA 2">
    <a:majorFont>
      <a:latin typeface="Times New Roman"/>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1425</TotalTime>
  <Words>1855</Words>
  <Application>Microsoft Office PowerPoint</Application>
  <PresentationFormat>Widescreen</PresentationFormat>
  <Paragraphs>346</Paragraphs>
  <Slides>31</Slides>
  <Notes>28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31</vt:i4>
      </vt:variant>
    </vt:vector>
  </HeadingPairs>
  <TitlesOfParts>
    <vt:vector size="41" baseType="lpstr">
      <vt:lpstr>Meiryo</vt:lpstr>
      <vt:lpstr>Arial</vt:lpstr>
      <vt:lpstr>Calibri</vt:lpstr>
      <vt:lpstr>Calibri Light</vt:lpstr>
      <vt:lpstr>Century Gothic</vt:lpstr>
      <vt:lpstr>Courier New</vt:lpstr>
      <vt:lpstr>Garamond</vt:lpstr>
      <vt:lpstr>Times New Roman</vt:lpstr>
      <vt:lpstr>Wingdings</vt:lpstr>
      <vt:lpstr>Office Theme</vt:lpstr>
      <vt:lpstr>PowerPoint Presentation</vt:lpstr>
      <vt:lpstr>Fossil Energy Critical in All Sectors</vt:lpstr>
      <vt:lpstr>The US DOE Office of Fossil Energy (FE) Mission and Goals</vt:lpstr>
      <vt:lpstr>PowerPoint Presentation</vt:lpstr>
      <vt:lpstr>DOE Reports Related to an Appalachian Petrochemical Industry</vt:lpstr>
      <vt:lpstr> Petrochemicals Present Generational Opportunity for Ohio Valley</vt:lpstr>
      <vt:lpstr>Ethane Related Products a Significant Contributor to GDP </vt:lpstr>
      <vt:lpstr>Is Appalachia Realizing the Full Benefit of its Ethane Resource?</vt:lpstr>
      <vt:lpstr>The Majority of Ethylene Capacity is Currently in Gulf Coast </vt:lpstr>
      <vt:lpstr>Growth in Ethane Supply Chain Will be Significant</vt:lpstr>
      <vt:lpstr>The Ethane Supply Chain</vt:lpstr>
      <vt:lpstr>Appalachian Shale Gas Projected to Transform Energy Economy</vt:lpstr>
      <vt:lpstr>Appalachian NG Processing and Fractionator Capacity</vt:lpstr>
      <vt:lpstr>Expansion of Production Capacity in the Ohio Valley Has Been Dramatic</vt:lpstr>
      <vt:lpstr>NGL’s from Appalachia are Driving a Surge in Ethane Supply</vt:lpstr>
      <vt:lpstr>Ethane Rejection Results in Significant Resource Underutilization</vt:lpstr>
      <vt:lpstr>Pipeline Capacity is Positioned to Transport Ethane Out of Appalachia</vt:lpstr>
      <vt:lpstr>Appalachian Storage Capacity is Non-Existent</vt:lpstr>
      <vt:lpstr>Area Geology Would Enable Sufficient Storage</vt:lpstr>
      <vt:lpstr>Storage Increasingly Essential to Support Growth</vt:lpstr>
      <vt:lpstr>Appalachia and Vicinity Downstream Manufacturing is Significant</vt:lpstr>
      <vt:lpstr>Three Alternative Futures for Appalachia</vt:lpstr>
      <vt:lpstr>Some Scenario C Related Activities - China</vt:lpstr>
      <vt:lpstr>New Class of Very Large Ethane Carrier (VLEC) Hitting Water</vt:lpstr>
      <vt:lpstr>Why China?</vt:lpstr>
      <vt:lpstr>Scenario A:  Potential Benefits from Appalachian Petrochemical Industry</vt:lpstr>
      <vt:lpstr>Local Processing Would Result in Significant Economic Benefit</vt:lpstr>
      <vt:lpstr>Decentralizing Petrochemical Industry Important for Energy Security</vt:lpstr>
      <vt:lpstr>Need for Expanded Private Investment</vt:lpstr>
      <vt:lpstr>DOE Path Forward</vt:lpstr>
      <vt:lpstr>PowerPoint Presentation</vt:lpstr>
    </vt:vector>
  </TitlesOfParts>
  <Company>U.S. Department of Energy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Zelek, Charles</dc:creator>
  <cp:lastModifiedBy>Zelek, Charles</cp:lastModifiedBy>
  <cp:revision>198</cp:revision>
  <cp:lastPrinted>2019-03-20T17:45:35Z</cp:lastPrinted>
  <dcterms:created xsi:type="dcterms:W3CDTF">2019-03-16T20:07:03Z</dcterms:created>
  <dcterms:modified xsi:type="dcterms:W3CDTF">2019-06-06T01:38:53Z</dcterms:modified>
</cp:coreProperties>
</file>